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17" r:id="rId2"/>
    <p:sldMasterId id="2147484005" r:id="rId3"/>
    <p:sldMasterId id="2147483987" r:id="rId4"/>
    <p:sldMasterId id="2147483965" r:id="rId5"/>
    <p:sldMasterId id="2147483953" r:id="rId6"/>
    <p:sldMasterId id="2147483941" r:id="rId7"/>
    <p:sldMasterId id="2147483929" r:id="rId8"/>
    <p:sldMasterId id="2147483917" r:id="rId9"/>
    <p:sldMasterId id="2147483905" r:id="rId10"/>
    <p:sldMasterId id="2147483893" r:id="rId11"/>
    <p:sldMasterId id="2147483881" r:id="rId12"/>
    <p:sldMasterId id="2147483869" r:id="rId13"/>
    <p:sldMasterId id="2147483854" r:id="rId14"/>
    <p:sldMasterId id="2147483829" r:id="rId15"/>
    <p:sldMasterId id="2147483804" r:id="rId16"/>
  </p:sldMasterIdLst>
  <p:notesMasterIdLst>
    <p:notesMasterId r:id="rId31"/>
  </p:notesMasterIdLst>
  <p:sldIdLst>
    <p:sldId id="256" r:id="rId17"/>
    <p:sldId id="258" r:id="rId18"/>
    <p:sldId id="259" r:id="rId19"/>
    <p:sldId id="260" r:id="rId20"/>
    <p:sldId id="268" r:id="rId21"/>
    <p:sldId id="295" r:id="rId22"/>
    <p:sldId id="280" r:id="rId23"/>
    <p:sldId id="297" r:id="rId24"/>
    <p:sldId id="289" r:id="rId25"/>
    <p:sldId id="331" r:id="rId26"/>
    <p:sldId id="333" r:id="rId27"/>
    <p:sldId id="351" r:id="rId28"/>
    <p:sldId id="330" r:id="rId29"/>
    <p:sldId id="352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91"/>
    <a:srgbClr val="005678"/>
    <a:srgbClr val="D7E8F2"/>
    <a:srgbClr val="E3E4E5"/>
    <a:srgbClr val="C1C3C6"/>
    <a:srgbClr val="E3E5E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5" autoAdjust="0"/>
    <p:restoredTop sz="82804" autoAdjust="0"/>
  </p:normalViewPr>
  <p:slideViewPr>
    <p:cSldViewPr>
      <p:cViewPr varScale="1">
        <p:scale>
          <a:sx n="72" d="100"/>
          <a:sy n="72" d="100"/>
        </p:scale>
        <p:origin x="180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1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93B16-641E-4E10-99EC-7EC6D6300007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4D65F-C00B-493F-9DD5-3B4B1712D6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03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228600" indent="-228600">
              <a:buAutoNum type="arabicPeriod"/>
            </a:pPr>
            <a:r>
              <a:rPr lang="pl-PL" sz="1200" b="1" dirty="0" smtClean="0"/>
              <a:t>Zespół ds.</a:t>
            </a:r>
            <a:r>
              <a:rPr lang="pl-PL" sz="1200" b="1" baseline="0" dirty="0" smtClean="0"/>
              <a:t> Edukacji Inżynierskiej</a:t>
            </a:r>
            <a:r>
              <a:rPr lang="pl-PL" sz="1200" b="1" dirty="0" smtClean="0"/>
              <a:t> realizuje trzy cele:</a:t>
            </a:r>
          </a:p>
          <a:p>
            <a:pPr marL="228600" indent="-228600">
              <a:buNone/>
            </a:pPr>
            <a:r>
              <a:rPr lang="pl-PL" sz="1200" b="1" dirty="0" smtClean="0"/>
              <a:t>Grupa</a:t>
            </a:r>
            <a:r>
              <a:rPr lang="pl-PL" sz="1200" b="1" baseline="0" dirty="0" smtClean="0"/>
              <a:t> ekspertów, która</a:t>
            </a:r>
            <a:endParaRPr lang="pl-PL" sz="1200" dirty="0" smtClean="0"/>
          </a:p>
          <a:p>
            <a:r>
              <a:rPr lang="pl-PL" sz="1200" dirty="0" smtClean="0"/>
              <a:t>- Analizuje różne metody kształcenia inżynierów w europejskich uniwersytetach technicznych</a:t>
            </a:r>
          </a:p>
          <a:p>
            <a:r>
              <a:rPr lang="pl-PL" sz="1200" dirty="0" smtClean="0"/>
              <a:t>-Określa podstawowe elementy przyszłej edukacji inżynierskiej, które uwzględniają najnowsze wyniki badań i umiejętności wymagane w praktyce inżynierskiej</a:t>
            </a:r>
          </a:p>
          <a:p>
            <a:r>
              <a:rPr lang="pl-PL" sz="1200" dirty="0" smtClean="0"/>
              <a:t>-aktywnie wpływa na europejską politykę dotyczącą szkolnictwa wyższego</a:t>
            </a:r>
            <a:endParaRPr lang="pl-PL" dirty="0" smtClean="0"/>
          </a:p>
          <a:p>
            <a:endParaRPr lang="pl-PL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/>
              <a:t>2.  Zespół ds.</a:t>
            </a:r>
            <a:r>
              <a:rPr lang="pl-PL" b="1" baseline="0" dirty="0" smtClean="0"/>
              <a:t> Współpracy międzynarodowej</a:t>
            </a:r>
            <a:endParaRPr lang="pl-PL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Zakres pracy zespołu obejmuje współpracę międzynarodową w ramach Europejskiej Przestrzeni Badawczej,</a:t>
            </a:r>
            <a:r>
              <a:rPr lang="pl-PL" sz="1200" baseline="0" dirty="0" smtClean="0"/>
              <a:t> </a:t>
            </a:r>
            <a:r>
              <a:rPr lang="pl-PL" sz="1200" dirty="0" smtClean="0"/>
              <a:t>współpracę z instytucjami w krajach uprzemysłowionych oraz współpracę</a:t>
            </a:r>
            <a:r>
              <a:rPr lang="pl-PL" sz="1200" baseline="0" dirty="0" smtClean="0"/>
              <a:t> z </a:t>
            </a:r>
            <a:r>
              <a:rPr lang="pl-PL" sz="1200" dirty="0" smtClean="0"/>
              <a:t>krajami rozwijającymi się.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err="1" smtClean="0"/>
              <a:t>European</a:t>
            </a:r>
            <a:r>
              <a:rPr lang="pl-PL" sz="1200" dirty="0" smtClean="0"/>
              <a:t> </a:t>
            </a:r>
            <a:r>
              <a:rPr lang="pl-PL" sz="1200" dirty="0" err="1" smtClean="0"/>
              <a:t>higher</a:t>
            </a:r>
            <a:r>
              <a:rPr lang="pl-PL" sz="1200" dirty="0" smtClean="0"/>
              <a:t> </a:t>
            </a:r>
            <a:r>
              <a:rPr lang="pl-PL" sz="1200" dirty="0" err="1" smtClean="0"/>
              <a:t>education</a:t>
            </a:r>
            <a:r>
              <a:rPr lang="pl-PL" sz="1200" dirty="0" smtClean="0"/>
              <a:t> </a:t>
            </a:r>
            <a:r>
              <a:rPr lang="pl-PL" sz="1200" dirty="0" err="1" smtClean="0"/>
              <a:t>area</a:t>
            </a:r>
            <a:endParaRPr lang="pl-PL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 smtClean="0"/>
              <a:t> Transferu Technologii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Grupa Zadaniowa ds. Transferu Technologii zajmuje</a:t>
            </a:r>
            <a:r>
              <a:rPr lang="pl-PL" sz="1200" baseline="0" dirty="0" smtClean="0"/>
              <a:t> się </a:t>
            </a:r>
            <a:r>
              <a:rPr lang="pl-PL" sz="1200" dirty="0" smtClean="0"/>
              <a:t>budowaniem mostów między nauką a przemysłem w celu przekazywania wiedzy i technologii społeczeństwu i rynkowi. Współpraca nauki z przemysłem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Biura transferu technologii na uczelni tworzeniem spółek typu </a:t>
            </a:r>
            <a:r>
              <a:rPr lang="pl-PL" sz="1200" dirty="0" err="1" smtClean="0"/>
              <a:t>spin-off</a:t>
            </a:r>
            <a:r>
              <a:rPr lang="pl-PL" sz="1200" dirty="0" smtClean="0"/>
              <a:t> itd.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Przedsiębiorstwo typu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spin-off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nowe przedsiębiorstwo, które zostało założone przez co najmniej jednego pracownika instytucji naukowej lub badawczej, albo studenta bądź absolwenta Uczelni, w celu komercjalizacji innowacyjnych pomysłów (wiedzy) lub technologii. Przedsiębiorstwo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spin-off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jest zwykle niezależne osobowo i kapitałowo od swojej Uczelni, jednak często z nią współpracuje na zasadach rynkowych</a:t>
            </a:r>
            <a:endParaRPr lang="pl-PL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err="1" smtClean="0"/>
              <a:t>Przedsiebiorczość</a:t>
            </a:r>
            <a:r>
              <a:rPr lang="pl-PL" sz="1200" dirty="0" smtClean="0"/>
              <a:t> akademicka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 smtClean="0"/>
              <a:t>3. Zespół</a:t>
            </a:r>
            <a:r>
              <a:rPr lang="pl-PL" sz="1200" b="1" baseline="0" dirty="0" smtClean="0"/>
              <a:t> ds. </a:t>
            </a:r>
            <a:r>
              <a:rPr lang="pl-PL" sz="1200" b="1" baseline="0" dirty="0" err="1" smtClean="0"/>
              <a:t>Human</a:t>
            </a:r>
            <a:r>
              <a:rPr lang="pl-PL" sz="1200" b="1" baseline="0" dirty="0" smtClean="0"/>
              <a:t> </a:t>
            </a:r>
            <a:r>
              <a:rPr lang="pl-PL" sz="1200" b="1" baseline="0" dirty="0" err="1" smtClean="0"/>
              <a:t>Resorces</a:t>
            </a:r>
            <a:endParaRPr lang="pl-PL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-jak przyciągnąć i utrzymać wybitne talenty badawcze przeciwko Kontekst globalnej bitwy o mózgi?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-jakie</a:t>
            </a:r>
            <a:r>
              <a:rPr lang="pl-PL" baseline="0" dirty="0" smtClean="0"/>
              <a:t> działania podjąć w kierunku równouprawnienia ze względu na płeć – poczynając od poziomu studentów po najwyższy poziom, obejmujący stanowiska kierownicze na uniwersytecie</a:t>
            </a:r>
            <a:endParaRPr lang="pl-P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 TF ma na celu zidentyfikowanie, podkreślenie i rozpowszechnienie najlepszych praktyk w obszarze HR w całej UE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 smtClean="0"/>
              <a:t>4. Zespół</a:t>
            </a:r>
            <a:r>
              <a:rPr lang="pl-PL" sz="1200" b="1" baseline="0" dirty="0" smtClean="0"/>
              <a:t> ds. Instrumentów Finansowania</a:t>
            </a:r>
            <a:endParaRPr lang="pl-PL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-Instrumenty finansowania Unii Europejskiej  mają ogromne znaczenie dla europejskich uniwersytetów,</a:t>
            </a:r>
            <a:r>
              <a:rPr lang="pl-PL" sz="1200" baseline="0" dirty="0" smtClean="0"/>
              <a:t> rozwoju </a:t>
            </a:r>
            <a:r>
              <a:rPr lang="pl-PL" sz="1200" dirty="0" smtClean="0"/>
              <a:t>nauki i technologii.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-W centrum zainteresowania  </a:t>
            </a:r>
            <a:r>
              <a:rPr lang="pl-PL" sz="1200" b="1" dirty="0" smtClean="0"/>
              <a:t>Zespołu</a:t>
            </a:r>
            <a:r>
              <a:rPr lang="pl-PL" sz="1200" b="1" baseline="0" dirty="0" smtClean="0"/>
              <a:t> </a:t>
            </a:r>
            <a:r>
              <a:rPr lang="pl-PL" sz="1200" b="1" dirty="0" smtClean="0"/>
              <a:t>leży oczywiście Europejski Program Ramowy na Rzecz Badań i Innowacji (obecnie Program "Horyzont 2020") oraz Program UE na rzecz edukacji, szkolenia, młodzieży i sportu (obecnie Erasmus +).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 smtClean="0"/>
              <a:t>-</a:t>
            </a:r>
            <a:r>
              <a:rPr lang="pl-PL" sz="1200" dirty="0" smtClean="0"/>
              <a:t>Jednakże inne programy - takie jak europejskie fundusze strukturalne i inwestycyjne są również ważne, ponieważ zapewniają finansowanie badań, innowacji i szkolnictwa wyższego.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D65F-C00B-493F-9DD5-3B4B1712D674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rgbClr val="0056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6" b="25266"/>
          <a:stretch/>
        </p:blipFill>
        <p:spPr>
          <a:xfrm>
            <a:off x="168506" y="200130"/>
            <a:ext cx="6864880" cy="3064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 flipH="1">
            <a:off x="7401907" y="-573760"/>
            <a:ext cx="1835635" cy="2772631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92376"/>
            <a:ext cx="1453925" cy="135260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03421"/>
            <a:ext cx="1275266" cy="123942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73198" y="5605350"/>
            <a:ext cx="1615777" cy="125264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48" y="3709013"/>
            <a:ext cx="1584176" cy="15538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93" y="5336294"/>
            <a:ext cx="278818" cy="275904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55" y="3126546"/>
            <a:ext cx="278818" cy="27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6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e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4" y="1336066"/>
            <a:ext cx="3366674" cy="5085184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028384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8" y="4099814"/>
            <a:ext cx="2880320" cy="28303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51" y="2276872"/>
            <a:ext cx="1080120" cy="1068830"/>
          </a:xfrm>
          <a:prstGeom prst="rect">
            <a:avLst/>
          </a:prstGeom>
        </p:spPr>
      </p:pic>
      <p:sp>
        <p:nvSpPr>
          <p:cNvPr id="9" name="Symbol zastępczy tabeli 8"/>
          <p:cNvSpPr>
            <a:spLocks noGrp="1"/>
          </p:cNvSpPr>
          <p:nvPr>
            <p:ph type="tbl" sz="quarter" idx="10"/>
          </p:nvPr>
        </p:nvSpPr>
        <p:spPr>
          <a:xfrm>
            <a:off x="1115616" y="1336675"/>
            <a:ext cx="7848997" cy="5405438"/>
          </a:xfrm>
        </p:spPr>
        <p:txBody>
          <a:bodyPr/>
          <a:lstStyle/>
          <a:p>
            <a:r>
              <a:rPr lang="pl-PL" smtClean="0"/>
              <a:t>Kliknij ikonę, aby dodać tabelę</a:t>
            </a:r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 rot="16200000">
            <a:off x="-2203459" y="3683800"/>
            <a:ext cx="5374076" cy="976044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 userDrawn="1"/>
        </p:nvSpPr>
        <p:spPr>
          <a:xfrm rot="16200000">
            <a:off x="-182236" y="182230"/>
            <a:ext cx="1336074" cy="971598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" y="84394"/>
            <a:ext cx="879835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3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9581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13408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00664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1914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740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961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1460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19140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00429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84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4" y="1336066"/>
            <a:ext cx="3366674" cy="5085184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028384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8" y="4099814"/>
            <a:ext cx="2880320" cy="28303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51" y="2276872"/>
            <a:ext cx="1080120" cy="1068830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quarter" idx="10"/>
          </p:nvPr>
        </p:nvSpPr>
        <p:spPr>
          <a:xfrm>
            <a:off x="1115616" y="1336067"/>
            <a:ext cx="7777559" cy="53330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 rot="16200000">
            <a:off x="-2203459" y="3683800"/>
            <a:ext cx="5374076" cy="976044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 userDrawn="1"/>
        </p:nvSpPr>
        <p:spPr>
          <a:xfrm rot="16200000">
            <a:off x="-182236" y="182230"/>
            <a:ext cx="1336074" cy="971598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" y="84394"/>
            <a:ext cx="879835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5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92680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2558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08284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764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9365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2515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4590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5461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65705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6D1-04CF-4474-8E6D-DD492DA0A83D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4C2C-3BE2-4991-B7AA-38F52A48EE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666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az z zawartością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4" y="1336066"/>
            <a:ext cx="3366674" cy="5085184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028384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8" y="4099814"/>
            <a:ext cx="2880320" cy="28303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51" y="2276872"/>
            <a:ext cx="1080120" cy="1068830"/>
          </a:xfrm>
          <a:prstGeom prst="rect">
            <a:avLst/>
          </a:prstGeom>
        </p:spPr>
      </p:pic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1115617" y="1336675"/>
            <a:ext cx="3743722" cy="5405438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5003800" y="1336675"/>
            <a:ext cx="4032250" cy="54054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 rot="16200000">
            <a:off x="-2203459" y="3683800"/>
            <a:ext cx="5374076" cy="976044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 userDrawn="1"/>
        </p:nvSpPr>
        <p:spPr>
          <a:xfrm rot="16200000">
            <a:off x="-182236" y="182230"/>
            <a:ext cx="1336074" cy="971598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" y="84394"/>
            <a:ext cx="879835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2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1788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2380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63422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4422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2695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5504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6686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78447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2606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798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4" y="1336066"/>
            <a:ext cx="3366674" cy="5085184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028384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8" y="4099814"/>
            <a:ext cx="2880320" cy="28303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51" y="2276872"/>
            <a:ext cx="1080120" cy="1068830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1115616" y="1336066"/>
            <a:ext cx="7878374" cy="53101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 rot="16200000">
            <a:off x="-2203459" y="3683800"/>
            <a:ext cx="5374076" cy="976044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 userDrawn="1"/>
        </p:nvSpPr>
        <p:spPr>
          <a:xfrm rot="16200000">
            <a:off x="-182236" y="182230"/>
            <a:ext cx="1336074" cy="971598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" y="84394"/>
            <a:ext cx="879835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3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65FB-1842-4C14-AA1D-6C18A5B2805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5C7-3042-467C-AB71-BFF40426DA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7514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2503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3420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2303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0697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9526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41877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1743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9032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688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2" y="1336066"/>
            <a:ext cx="3366674" cy="5085184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>
            <a:lvl1pPr algn="ctr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78658"/>
            <a:ext cx="2880320" cy="28303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4"/>
            <a:ext cx="1080120" cy="106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0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1925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2CC-E074-467D-9A4D-389973438EAE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A4D-C4F0-4CD9-AF44-CAF150AE1A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4674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0179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063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8098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0120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3302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8035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4546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251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awartość z obraz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2" y="1336066"/>
            <a:ext cx="3366674" cy="5085184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78658"/>
            <a:ext cx="2880320" cy="2830336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4"/>
            <a:ext cx="1080120" cy="1068830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>
            <a:lvl1pPr algn="ctr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5652121" y="1336675"/>
            <a:ext cx="3383930" cy="5404693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179512" y="1340768"/>
            <a:ext cx="5328592" cy="540469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030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45851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6638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85B-F87E-4D08-9C7C-417E9E26A25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4CA-F414-4172-8C15-58483F212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81971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6293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2595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71658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8121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49187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3717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35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e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2" y="1336066"/>
            <a:ext cx="3366674" cy="508518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78658"/>
            <a:ext cx="2880320" cy="2830336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4"/>
            <a:ext cx="1080120" cy="1068830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>
            <a:lvl1pPr algn="ctr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9" name="Symbol zastępczy tabeli 8"/>
          <p:cNvSpPr>
            <a:spLocks noGrp="1"/>
          </p:cNvSpPr>
          <p:nvPr>
            <p:ph type="tbl" sz="quarter" idx="10"/>
          </p:nvPr>
        </p:nvSpPr>
        <p:spPr>
          <a:xfrm>
            <a:off x="179512" y="1340768"/>
            <a:ext cx="8785101" cy="5405438"/>
          </a:xfrm>
        </p:spPr>
        <p:txBody>
          <a:bodyPr/>
          <a:lstStyle/>
          <a:p>
            <a:r>
              <a:rPr lang="pl-PL" smtClean="0"/>
              <a:t>Kliknij ikonę, aby dodać tabelę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473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619459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75762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7319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17-7943-4762-B36B-9B6E8D3633E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8FC3-D7E0-4A16-BF3E-6FF2F4F0194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105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2" y="1336066"/>
            <a:ext cx="3366674" cy="508518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78658"/>
            <a:ext cx="2880320" cy="2830336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4"/>
            <a:ext cx="1080120" cy="1068830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>
            <a:lvl1pPr algn="ctr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0"/>
          </p:nvPr>
        </p:nvSpPr>
        <p:spPr>
          <a:xfrm>
            <a:off x="179512" y="1412776"/>
            <a:ext cx="8785671" cy="53330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1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raz z zawartością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2" y="1336066"/>
            <a:ext cx="3366674" cy="5085184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78658"/>
            <a:ext cx="2880320" cy="2830336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4"/>
            <a:ext cx="1080120" cy="1068830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>
            <a:lvl1pPr algn="ctr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107504" y="1340768"/>
            <a:ext cx="4752528" cy="5405438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5004048" y="1340768"/>
            <a:ext cx="4032250" cy="54054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07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2" y="1336066"/>
            <a:ext cx="3366674" cy="508518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78658"/>
            <a:ext cx="2880320" cy="2830336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4"/>
            <a:ext cx="1080120" cy="1068830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>
            <a:lvl1pPr algn="ctr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179512" y="1412776"/>
            <a:ext cx="8784976" cy="53101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47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56" y="3701113"/>
            <a:ext cx="2676974" cy="2630519"/>
          </a:xfrm>
          <a:prstGeom prst="rect">
            <a:avLst/>
          </a:prstGeom>
        </p:spPr>
      </p:pic>
      <p:sp>
        <p:nvSpPr>
          <p:cNvPr id="6" name="Prostokąt 5"/>
          <p:cNvSpPr/>
          <p:nvPr userDrawn="1"/>
        </p:nvSpPr>
        <p:spPr>
          <a:xfrm>
            <a:off x="0" y="6021288"/>
            <a:ext cx="6732240" cy="836712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>
            <a:off x="6876256" y="6021288"/>
            <a:ext cx="2267744" cy="837573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75" y="3753599"/>
            <a:ext cx="641081" cy="63438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27592"/>
            <a:ext cx="2361347" cy="2336801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1274962"/>
            <a:ext cx="1872208" cy="28278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38" y="6014342"/>
            <a:ext cx="2116482" cy="8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7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FB43-F349-4FA4-B830-861A058E2001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A387-FB4E-40E8-AAE2-FDC2F6B4AD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376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1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2797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286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8298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7234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747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726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298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60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obraz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56" y="3701113"/>
            <a:ext cx="2676974" cy="2630519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75" y="3753599"/>
            <a:ext cx="641081" cy="63438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27592"/>
            <a:ext cx="2361347" cy="2336801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1274962"/>
            <a:ext cx="1872208" cy="2827872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79388" y="1327150"/>
            <a:ext cx="5905500" cy="447811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1"/>
          </p:nvPr>
        </p:nvSpPr>
        <p:spPr>
          <a:xfrm>
            <a:off x="6156325" y="1327150"/>
            <a:ext cx="2879725" cy="4478114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17" name="Prostokąt 16"/>
          <p:cNvSpPr/>
          <p:nvPr userDrawn="1"/>
        </p:nvSpPr>
        <p:spPr>
          <a:xfrm>
            <a:off x="0" y="6021288"/>
            <a:ext cx="6732240" cy="836712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>
            <a:off x="6876256" y="6021288"/>
            <a:ext cx="2267744" cy="837573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38" y="6014342"/>
            <a:ext cx="2116482" cy="8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7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43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419E-97E2-497E-A03F-0F3E6DDB717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5F79-1D5D-4DC2-B3EA-D42256DF12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341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992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9162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767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425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218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835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959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57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56" y="3701113"/>
            <a:ext cx="2676974" cy="2630519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75" y="3753599"/>
            <a:ext cx="641081" cy="63438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27592"/>
            <a:ext cx="2361347" cy="2336801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1274962"/>
            <a:ext cx="1872208" cy="2827872"/>
          </a:xfrm>
          <a:prstGeom prst="rect">
            <a:avLst/>
          </a:prstGeom>
        </p:spPr>
      </p:pic>
      <p:sp>
        <p:nvSpPr>
          <p:cNvPr id="4" name="Symbol zastępczy tabeli 3"/>
          <p:cNvSpPr>
            <a:spLocks noGrp="1"/>
          </p:cNvSpPr>
          <p:nvPr>
            <p:ph type="tbl" sz="quarter" idx="10"/>
          </p:nvPr>
        </p:nvSpPr>
        <p:spPr>
          <a:xfrm>
            <a:off x="179388" y="1412776"/>
            <a:ext cx="8785225" cy="4392488"/>
          </a:xfrm>
        </p:spPr>
        <p:txBody>
          <a:bodyPr/>
          <a:lstStyle/>
          <a:p>
            <a:r>
              <a:rPr lang="pl-PL" smtClean="0"/>
              <a:t>Kliknij ikonę, aby dodać tabelę</a:t>
            </a:r>
            <a:endParaRPr lang="pl-PL"/>
          </a:p>
        </p:txBody>
      </p:sp>
      <p:sp>
        <p:nvSpPr>
          <p:cNvPr id="11" name="Prostokąt 10"/>
          <p:cNvSpPr/>
          <p:nvPr userDrawn="1"/>
        </p:nvSpPr>
        <p:spPr>
          <a:xfrm>
            <a:off x="0" y="6021288"/>
            <a:ext cx="6732240" cy="836712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6876256" y="6021288"/>
            <a:ext cx="2267744" cy="837573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38" y="6014342"/>
            <a:ext cx="2116482" cy="8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744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707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226D-3A5E-4CA6-941F-EE430AD2A0E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A4AF-8750-4DDC-9BEF-08E3F7113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6315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598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7701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894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076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8250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5299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48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56" y="3701113"/>
            <a:ext cx="2676974" cy="2630519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75" y="3753599"/>
            <a:ext cx="641081" cy="63438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27592"/>
            <a:ext cx="2361347" cy="2336801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1274962"/>
            <a:ext cx="1872208" cy="2827872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quarter" idx="10"/>
          </p:nvPr>
        </p:nvSpPr>
        <p:spPr>
          <a:xfrm>
            <a:off x="179388" y="1327150"/>
            <a:ext cx="8785225" cy="45501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1" name="Prostokąt 10"/>
          <p:cNvSpPr/>
          <p:nvPr userDrawn="1"/>
        </p:nvSpPr>
        <p:spPr>
          <a:xfrm>
            <a:off x="0" y="6021288"/>
            <a:ext cx="6732240" cy="836712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6876256" y="6021288"/>
            <a:ext cx="2267744" cy="837573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38" y="6014342"/>
            <a:ext cx="2116482" cy="8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5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2933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134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869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37-AA03-42C9-A953-A6BCCD05D59A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89C8-2868-4FE3-B904-92960B00BF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1719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23624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4366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2295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3525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4028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811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az z zawartością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56" y="3701113"/>
            <a:ext cx="2676974" cy="2630519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75" y="3753599"/>
            <a:ext cx="641081" cy="63438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27592"/>
            <a:ext cx="2361347" cy="2336801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1274962"/>
            <a:ext cx="1872208" cy="2827872"/>
          </a:xfrm>
          <a:prstGeom prst="rect">
            <a:avLst/>
          </a:prstGeom>
        </p:spPr>
      </p:pic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>
          <a:xfrm>
            <a:off x="179388" y="1327150"/>
            <a:ext cx="3888556" cy="4550122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4211638" y="1327150"/>
            <a:ext cx="4824412" cy="45501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0" y="6021288"/>
            <a:ext cx="6732240" cy="836712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>
            <a:off x="6876256" y="6021288"/>
            <a:ext cx="2267744" cy="837573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38" y="6014342"/>
            <a:ext cx="2116482" cy="8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4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9912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3667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3914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321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AB7-84C3-4E50-A761-E294B98C88DB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5BB6-883F-4E19-B9A2-3DCACB4E9F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9653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29953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0672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7836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32398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05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56" y="3701113"/>
            <a:ext cx="2676974" cy="2630519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75" y="3753599"/>
            <a:ext cx="641081" cy="63438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27592"/>
            <a:ext cx="2361347" cy="2336801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1274962"/>
            <a:ext cx="1872208" cy="2827872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79388" y="1412776"/>
            <a:ext cx="8857108" cy="446449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1" name="Prostokąt 10"/>
          <p:cNvSpPr/>
          <p:nvPr userDrawn="1"/>
        </p:nvSpPr>
        <p:spPr>
          <a:xfrm>
            <a:off x="0" y="6021288"/>
            <a:ext cx="6732240" cy="836712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6876256" y="6021288"/>
            <a:ext cx="2267744" cy="837573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38" y="6014342"/>
            <a:ext cx="2116482" cy="8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8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59863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8079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24551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700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8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DEB-F51B-4838-8342-055F06EA10E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B43E-37EE-425F-832E-E6D39B944B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43152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74324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8933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76214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82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4" y="1336066"/>
            <a:ext cx="3366674" cy="5085184"/>
          </a:xfrm>
          <a:prstGeom prst="rect">
            <a:avLst/>
          </a:prstGeom>
        </p:spPr>
      </p:pic>
      <p:sp>
        <p:nvSpPr>
          <p:cNvPr id="6" name="Prostokąt 5"/>
          <p:cNvSpPr/>
          <p:nvPr userDrawn="1"/>
        </p:nvSpPr>
        <p:spPr>
          <a:xfrm rot="16200000">
            <a:off x="-2203459" y="3683800"/>
            <a:ext cx="5374076" cy="976044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 rot="16200000">
            <a:off x="-182236" y="182230"/>
            <a:ext cx="1336074" cy="971598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028384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8" y="4099814"/>
            <a:ext cx="2880320" cy="28303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51" y="2276872"/>
            <a:ext cx="1080120" cy="106883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" y="84394"/>
            <a:ext cx="879835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8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7277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1338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1032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1663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7703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3124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8E-8195-47E3-90BB-9A4C85CCB17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52A-FE4F-4821-A181-A91FE0522D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2028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8085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2461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999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obraz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4" y="1336066"/>
            <a:ext cx="3366674" cy="5085184"/>
          </a:xfrm>
          <a:prstGeom prst="rect">
            <a:avLst/>
          </a:prstGeom>
        </p:spPr>
      </p:pic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028384" cy="1143000"/>
          </a:xfrm>
        </p:spPr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8" y="4099814"/>
            <a:ext cx="2880320" cy="28303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2192"/>
            <a:ext cx="2312891" cy="22888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51" y="2276872"/>
            <a:ext cx="1080120" cy="1068830"/>
          </a:xfrm>
          <a:prstGeom prst="rect">
            <a:avLst/>
          </a:prstGeom>
        </p:spPr>
      </p:pic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6372225" y="1336675"/>
            <a:ext cx="2663825" cy="5404693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1115616" y="1336675"/>
            <a:ext cx="5112147" cy="540469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9" name="Prostokąt 18"/>
          <p:cNvSpPr/>
          <p:nvPr userDrawn="1"/>
        </p:nvSpPr>
        <p:spPr>
          <a:xfrm rot="16200000">
            <a:off x="-2203459" y="3683800"/>
            <a:ext cx="5374076" cy="976044"/>
          </a:xfrm>
          <a:prstGeom prst="rect">
            <a:avLst/>
          </a:prstGeom>
          <a:gradFill flip="none" rotWithShape="1">
            <a:gsLst>
              <a:gs pos="0">
                <a:srgbClr val="006991">
                  <a:shade val="30000"/>
                  <a:satMod val="115000"/>
                </a:srgbClr>
              </a:gs>
              <a:gs pos="50000">
                <a:srgbClr val="006991">
                  <a:shade val="67500"/>
                  <a:satMod val="115000"/>
                </a:srgbClr>
              </a:gs>
              <a:gs pos="100000">
                <a:srgbClr val="0069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 userDrawn="1"/>
        </p:nvSpPr>
        <p:spPr>
          <a:xfrm rot="16200000">
            <a:off x="-182236" y="182230"/>
            <a:ext cx="1336074" cy="971598"/>
          </a:xfrm>
          <a:prstGeom prst="rect">
            <a:avLst/>
          </a:prstGeom>
          <a:solidFill>
            <a:srgbClr val="D7E8F2"/>
          </a:solidFill>
          <a:ln>
            <a:noFill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" y="84394"/>
            <a:ext cx="879835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3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5658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4350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30150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53104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6324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4741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19417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AB6-457F-46E3-9221-918D4C5208C4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55FB-971E-45BA-B069-019B46F403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45522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5724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75-A64B-4598-B3BF-B8C860D8ECB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C29-2E00-4D59-99B2-40E6588D65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11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FFB43-F349-4FA4-B830-861A058E2001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EA387-FB4E-40E8-AAE2-FDC2F6B4AD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9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68" r:id="rId2"/>
    <p:sldLayoutId id="2147483985" r:id="rId3"/>
    <p:sldLayoutId id="2147483983" r:id="rId4"/>
    <p:sldLayoutId id="2147483981" r:id="rId5"/>
    <p:sldLayoutId id="2147483979" r:id="rId6"/>
    <p:sldLayoutId id="2147483977" r:id="rId7"/>
    <p:sldLayoutId id="2147483867" r:id="rId8"/>
    <p:sldLayoutId id="2147483986" r:id="rId9"/>
    <p:sldLayoutId id="2147483984" r:id="rId10"/>
    <p:sldLayoutId id="2147483982" r:id="rId11"/>
    <p:sldLayoutId id="2147483980" r:id="rId12"/>
    <p:sldLayoutId id="214748397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  <p:sldLayoutId id="2147483866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D96D1-04CF-4474-8E6D-DD492DA0A83D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F4C2C-3BE2-4991-B7AA-38F52A48EE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14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365FB-1842-4C14-AA1D-6C18A5B2805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245C7-3042-467C-AB71-BFF40426DA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90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172CC-E074-467D-9A4D-389973438EAE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11A4D-C4F0-4CD9-AF44-CAF150AE1A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64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E85B-F87E-4D08-9C7C-417E9E26A25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74CA-F414-4172-8C15-58483F212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0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04517-7943-4762-B36B-9B6E8D3633E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28FC3-D7E0-4A16-BF3E-6FF2F4F0194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63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454EC-2BF8-401B-9691-E2FF4192AFAE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97B3E-6E64-4F14-9B02-382A5B9A5E1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97470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655C5-417E-43E7-93F6-5C95296C85C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8F4CF-84D4-4D35-9E1D-B343F84E78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394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8419E-97E2-497E-A03F-0F3E6DDB7170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15F79-1D5D-4DC2-B3EA-D42256DF12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97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D226D-3A5E-4CA6-941F-EE430AD2A0E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6A4AF-8750-4DDC-9BEF-08E3F7113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57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4CF37-AA03-42C9-A953-A6BCCD05D59A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889C8-2868-4FE3-B904-92960B00BF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69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0AB7-84C3-4E50-A761-E294B98C88DB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D5BB6-883F-4E19-B9A2-3DCACB4E9F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25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34DEB-F51B-4838-8342-055F06EA10E3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2B43E-37EE-425F-832E-E6D39B944B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04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E38E-8195-47E3-90BB-9A4C85CCB179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BF52A-FE4F-4821-A181-A91FE0522D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21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EAB6-457F-46E3-9221-918D4C5208C4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55FB-971E-45BA-B069-019B46F403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671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27C75-A64B-4598-B3BF-B8C860D8ECB2}" type="datetimeFigureOut">
              <a:rPr lang="pl-PL" smtClean="0"/>
              <a:pPr/>
              <a:t>17.05.2019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F0C29-2E00-4D59-99B2-40E6588D65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24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357301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Otwarty dostęp - perspektywa CESAER. Potencjalne źródła wsparcia otwartego dostępu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0" y="5520085"/>
            <a:ext cx="91440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400" dirty="0" smtClean="0">
                <a:solidFill>
                  <a:schemeClr val="bg1"/>
                </a:solidFill>
              </a:rPr>
              <a:t>mgr Renata Joanna Tomaszczak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002060"/>
                </a:solidFill>
              </a:rPr>
              <a:t>Polityka Open Access </a:t>
            </a:r>
            <a:r>
              <a:rPr lang="pl-PL" sz="2800" dirty="0" smtClean="0">
                <a:solidFill>
                  <a:srgbClr val="002060"/>
                </a:solidFill>
              </a:rPr>
              <a:t>w </a:t>
            </a:r>
            <a:r>
              <a:rPr lang="pl-PL" sz="2800" dirty="0" smtClean="0">
                <a:solidFill>
                  <a:srgbClr val="002060"/>
                </a:solidFill>
              </a:rPr>
              <a:t>krajach europejskich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</a:pPr>
            <a:r>
              <a:rPr lang="pl-PL" sz="1700" b="1" dirty="0" smtClean="0"/>
              <a:t>Austria</a:t>
            </a:r>
            <a:r>
              <a:rPr lang="pl-PL" sz="1700" dirty="0" smtClean="0"/>
              <a:t> -  polityka otwartego dostępu zakłada niezwłoczne publikowanie ostatecznej wersji tekstu oraz wskazuje tzw. złotą drogę (czasopisma otwarte) jako preferowaną metodę. Środki finansowe na ten cel będą zapewnione w budżetach projektów badawczych lub będą pochodziły z funduszy celowych np. </a:t>
            </a:r>
            <a:r>
              <a:rPr lang="pl-PL" sz="1700" i="1" dirty="0" err="1" smtClean="0"/>
              <a:t>Austrian</a:t>
            </a:r>
            <a:r>
              <a:rPr lang="pl-PL" sz="1700" i="1" dirty="0" smtClean="0"/>
              <a:t> Science Fund</a:t>
            </a:r>
          </a:p>
          <a:p>
            <a:pPr algn="just">
              <a:lnSpc>
                <a:spcPct val="110000"/>
              </a:lnSpc>
            </a:pPr>
            <a:r>
              <a:rPr lang="pl-PL" sz="1700" b="1" dirty="0" smtClean="0"/>
              <a:t>Norwegia</a:t>
            </a:r>
            <a:r>
              <a:rPr lang="pl-PL" sz="1700" dirty="0" smtClean="0"/>
              <a:t> -  obowiązek deponowania i udostępniania publikacji w otwartych repozytoriach (</a:t>
            </a:r>
            <a:r>
              <a:rPr lang="pl-PL" sz="1700" i="1" dirty="0" err="1" smtClean="0"/>
              <a:t>self-archiving</a:t>
            </a:r>
            <a:r>
              <a:rPr lang="pl-PL" sz="1700" dirty="0" smtClean="0"/>
              <a:t>). W okresie początkowym 2014–2019 wprowadzono  fundusz celowy, związany z pokrywaniem kosztów publikacji w czasopismach otwartego dostępu. Po roku 2019 r. koszty publikacji w otwartym dostępie będą pokrywane przez instytucje naukowe</a:t>
            </a:r>
          </a:p>
          <a:p>
            <a:pPr algn="just">
              <a:lnSpc>
                <a:spcPct val="110000"/>
              </a:lnSpc>
            </a:pPr>
            <a:r>
              <a:rPr lang="pl-PL" sz="1700" b="1" dirty="0" smtClean="0"/>
              <a:t>Dania - </a:t>
            </a:r>
            <a:r>
              <a:rPr lang="pl-PL" sz="1700" dirty="0" smtClean="0"/>
              <a:t> narodową strategię OA przyjęto w 2014 r. Strategia zakłada, że do 2017 r. zostanie osiągnięty poziom 80% otwartego dostępu do publikacji naukowych finansowanych ze środków publicznych (zarówno w ramach drogi złotej jak i zielonej). Natomiast otwarty dostęp do wszystkich publikacji naukowych powstających po 2021 r. ma zostać zapewniony od 2022 r.</a:t>
            </a:r>
          </a:p>
          <a:p>
            <a:pPr algn="just">
              <a:lnSpc>
                <a:spcPct val="110000"/>
              </a:lnSpc>
            </a:pPr>
            <a:r>
              <a:rPr lang="pl-PL" sz="1700" b="1" dirty="0" smtClean="0"/>
              <a:t>Holandia</a:t>
            </a:r>
            <a:r>
              <a:rPr lang="pl-PL" sz="1700" dirty="0" smtClean="0"/>
              <a:t> – Uniwersytety posiadają swoje odrębne repozytoria, w których udostępniają publikacje  w formie </a:t>
            </a:r>
            <a:r>
              <a:rPr lang="pl-PL" sz="1700" dirty="0" err="1" smtClean="0"/>
              <a:t>pełnotekstowej</a:t>
            </a:r>
            <a:r>
              <a:rPr lang="pl-PL" sz="1700" dirty="0" smtClean="0"/>
              <a:t>. Centralne Repozytorium Narodowe agreguje dane bibliograficzne z poszczególnych repozytoriów, nie udostępnia jednak pełnych tekstów.</a:t>
            </a:r>
          </a:p>
          <a:p>
            <a:pPr>
              <a:lnSpc>
                <a:spcPct val="110000"/>
              </a:lnSpc>
              <a:buNone/>
            </a:pPr>
            <a:r>
              <a:rPr lang="pl-PL" sz="1700" dirty="0" smtClean="0"/>
              <a:t>	Publikacje są również umieszczane w otwartych czasopismach (finansowanie przy pomocy funduszu celowego </a:t>
            </a:r>
            <a:r>
              <a:rPr lang="pl-PL" sz="1700" i="1" dirty="0" smtClean="0"/>
              <a:t>Dutch Science Fund</a:t>
            </a:r>
            <a:r>
              <a:rPr lang="pl-PL" sz="1700" dirty="0" smtClean="0"/>
              <a:t>)</a:t>
            </a:r>
          </a:p>
          <a:p>
            <a:pPr>
              <a:lnSpc>
                <a:spcPct val="110000"/>
              </a:lnSpc>
              <a:buNone/>
            </a:pPr>
            <a:r>
              <a:rPr lang="pl-PL" sz="1700" dirty="0" smtClean="0"/>
              <a:t>	W Holandii stworzono również bazę Centrum Zarządzania Danymi (</a:t>
            </a:r>
            <a:r>
              <a:rPr lang="pl-PL" sz="1700" i="1" dirty="0" smtClean="0"/>
              <a:t>Centre for </a:t>
            </a:r>
            <a:r>
              <a:rPr lang="pl-PL" sz="1700" i="1" dirty="0" err="1" smtClean="0"/>
              <a:t>Research</a:t>
            </a:r>
            <a:r>
              <a:rPr lang="pl-PL" sz="1700" i="1" dirty="0" smtClean="0"/>
              <a:t> Data</a:t>
            </a:r>
            <a:r>
              <a:rPr lang="pl-PL" sz="1700" dirty="0" smtClean="0"/>
              <a:t>)</a:t>
            </a:r>
          </a:p>
          <a:p>
            <a:pPr>
              <a:lnSpc>
                <a:spcPct val="110000"/>
              </a:lnSpc>
              <a:buNone/>
            </a:pPr>
            <a:r>
              <a:rPr lang="pl-PL" sz="1600" i="1" dirty="0" smtClean="0"/>
              <a:t>   </a:t>
            </a:r>
          </a:p>
          <a:p>
            <a:pPr>
              <a:lnSpc>
                <a:spcPct val="110000"/>
              </a:lnSpc>
              <a:buNone/>
            </a:pPr>
            <a:endParaRPr lang="pl-PL" sz="17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002060"/>
                </a:solidFill>
              </a:rPr>
              <a:t>Polityka Open Access w </a:t>
            </a:r>
            <a:r>
              <a:rPr lang="pl-PL" sz="2800" smtClean="0">
                <a:solidFill>
                  <a:srgbClr val="002060"/>
                </a:solidFill>
              </a:rPr>
              <a:t>krajach europejskich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600" b="1" dirty="0" smtClean="0"/>
              <a:t>Niemcy</a:t>
            </a:r>
            <a:r>
              <a:rPr lang="pl-PL" sz="1600" dirty="0" smtClean="0"/>
              <a:t> – </a:t>
            </a:r>
            <a:r>
              <a:rPr lang="pl-PL" sz="1600" dirty="0" err="1" smtClean="0"/>
              <a:t>realizazja</a:t>
            </a:r>
            <a:r>
              <a:rPr lang="pl-PL" sz="1600" dirty="0" smtClean="0"/>
              <a:t> programu publikowania w OA (</a:t>
            </a:r>
            <a:r>
              <a:rPr lang="pl-PL" sz="1600" i="1" dirty="0" err="1" smtClean="0"/>
              <a:t>Open</a:t>
            </a:r>
            <a:r>
              <a:rPr lang="pl-PL" sz="1600" i="1" dirty="0" smtClean="0"/>
              <a:t> Access </a:t>
            </a:r>
            <a:r>
              <a:rPr lang="pl-PL" sz="1600" i="1" dirty="0" err="1" smtClean="0"/>
              <a:t>Publizieren</a:t>
            </a:r>
            <a:r>
              <a:rPr lang="pl-PL" sz="1600" dirty="0" smtClean="0"/>
              <a:t>). Finansowanie przedsięwzięć w zakresie rozwoju otwartych czasopism i otwartych repozytoriów. W ramach programu </a:t>
            </a:r>
            <a:r>
              <a:rPr lang="pl-PL" sz="1600" i="1" dirty="0" err="1" smtClean="0"/>
              <a:t>Open</a:t>
            </a:r>
            <a:r>
              <a:rPr lang="pl-PL" sz="1600" i="1" dirty="0" smtClean="0"/>
              <a:t> Access </a:t>
            </a:r>
            <a:r>
              <a:rPr lang="pl-PL" sz="1600" i="1" dirty="0" err="1" smtClean="0"/>
              <a:t>Publizieren</a:t>
            </a:r>
            <a:r>
              <a:rPr lang="pl-PL" sz="1600" dirty="0" smtClean="0"/>
              <a:t> współfinansowanie kosztów publikowania w otwartym dostępie pod warunkiem częściowego finansowania przez instytucje naukowe, z których pochodzi autor. Nieformalne zobowiązanie do publikowania w modelu OA wprowadzono już w 2003 r. </a:t>
            </a:r>
          </a:p>
          <a:p>
            <a:pPr algn="just"/>
            <a:r>
              <a:rPr lang="pl-PL" sz="1600" b="1" dirty="0" smtClean="0"/>
              <a:t>Wielka Brytania </a:t>
            </a:r>
            <a:r>
              <a:rPr lang="pl-PL" sz="1600" dirty="0" smtClean="0"/>
              <a:t>- obowiązek publikowania w otwartym dostępie (otwarte czasopisma lub otwarte repozytoria) tekstów publikacji, które powstały w wyniku badań finansowanych lub współfinansowanych ze środków publicznych. Od 2013 r. koszty publikowania w otwartym dostępie są finansowane z funduszy celowych w ramach tzw. zbiorczych grantów (</a:t>
            </a:r>
            <a:r>
              <a:rPr lang="pl-PL" sz="1600" i="1" dirty="0" smtClean="0"/>
              <a:t>OA </a:t>
            </a:r>
            <a:r>
              <a:rPr lang="pl-PL" sz="1600" i="1" dirty="0" err="1" smtClean="0"/>
              <a:t>block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grants</a:t>
            </a:r>
            <a:r>
              <a:rPr lang="pl-PL" sz="1600" dirty="0" smtClean="0"/>
              <a:t>), które są wypłacane uprawnionym organizacjom badawczym. 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002060"/>
                </a:solidFill>
              </a:rPr>
              <a:t>Holandia – 4TU.Centre for </a:t>
            </a:r>
            <a:r>
              <a:rPr lang="pl-PL" sz="2800" dirty="0" err="1" smtClean="0">
                <a:solidFill>
                  <a:srgbClr val="002060"/>
                </a:solidFill>
              </a:rPr>
              <a:t>Research</a:t>
            </a:r>
            <a:r>
              <a:rPr lang="pl-PL" sz="2800" dirty="0" smtClean="0">
                <a:solidFill>
                  <a:srgbClr val="002060"/>
                </a:solidFill>
              </a:rPr>
              <a:t> Data</a:t>
            </a:r>
            <a:br>
              <a:rPr lang="pl-PL" sz="2800" dirty="0" smtClean="0">
                <a:solidFill>
                  <a:srgbClr val="002060"/>
                </a:solidFill>
              </a:rPr>
            </a:br>
            <a:r>
              <a:rPr lang="pl-PL" sz="2800" dirty="0" smtClean="0">
                <a:solidFill>
                  <a:srgbClr val="002060"/>
                </a:solidFill>
              </a:rPr>
              <a:t>Politechnika w Delft 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l-PL" sz="1800" dirty="0" smtClean="0"/>
              <a:t>Nowoczesne Centrum Zarządzania Danymi  zostało stworzone w </a:t>
            </a:r>
          </a:p>
          <a:p>
            <a:pPr>
              <a:lnSpc>
                <a:spcPct val="120000"/>
              </a:lnSpc>
              <a:buNone/>
            </a:pPr>
            <a:r>
              <a:rPr lang="pl-PL" sz="1800" dirty="0" smtClean="0"/>
              <a:t>       TU Delft </a:t>
            </a:r>
            <a:r>
              <a:rPr lang="pl-PL" sz="1800" dirty="0" err="1" smtClean="0"/>
              <a:t>University</a:t>
            </a:r>
            <a:r>
              <a:rPr lang="pl-PL" sz="1800" dirty="0" smtClean="0"/>
              <a:t> of Technology w Holandii</a:t>
            </a:r>
          </a:p>
          <a:p>
            <a:pPr>
              <a:lnSpc>
                <a:spcPct val="120000"/>
              </a:lnSpc>
            </a:pPr>
            <a:r>
              <a:rPr lang="pl-PL" sz="1800" dirty="0" smtClean="0"/>
              <a:t>Misją 4TU.Centre for </a:t>
            </a:r>
            <a:r>
              <a:rPr lang="pl-PL" sz="1800" dirty="0" err="1" smtClean="0"/>
              <a:t>Research</a:t>
            </a:r>
            <a:r>
              <a:rPr lang="pl-PL" sz="1800" dirty="0" smtClean="0"/>
              <a:t> Data jest zapewnienie dostępności do danych dotyczących technicznych badań naukowych</a:t>
            </a:r>
          </a:p>
          <a:p>
            <a:pPr>
              <a:lnSpc>
                <a:spcPct val="120000"/>
              </a:lnSpc>
            </a:pPr>
            <a:r>
              <a:rPr lang="pl-PL" sz="1800" dirty="0" smtClean="0"/>
              <a:t>Dane są dostępne zarówno w trakcie badań jak również po ich zakończeniu</a:t>
            </a:r>
          </a:p>
          <a:p>
            <a:pPr>
              <a:lnSpc>
                <a:spcPct val="120000"/>
              </a:lnSpc>
            </a:pPr>
            <a:r>
              <a:rPr lang="pl-PL" sz="1800" dirty="0" smtClean="0"/>
              <a:t>Dane gromadzone są w następujących kolekcjach:</a:t>
            </a:r>
          </a:p>
          <a:p>
            <a:pPr marL="400050" lvl="1" indent="0">
              <a:lnSpc>
                <a:spcPct val="120000"/>
              </a:lnSpc>
              <a:buFont typeface="Wingdings" pitchFamily="2" charset="2"/>
              <a:buChar char="ü"/>
            </a:pPr>
            <a:r>
              <a:rPr lang="pl-PL" sz="1800" dirty="0" smtClean="0"/>
              <a:t>Projekty badawcze (wyniki badań eksperymentalnych, wyniki projektów grantowych)</a:t>
            </a:r>
          </a:p>
          <a:p>
            <a:pPr marL="400050" lvl="1" indent="0">
              <a:lnSpc>
                <a:spcPct val="120000"/>
              </a:lnSpc>
              <a:buFont typeface="Wingdings" pitchFamily="2" charset="2"/>
              <a:buChar char="ü"/>
            </a:pPr>
            <a:r>
              <a:rPr lang="pl-PL" sz="1800" dirty="0" smtClean="0"/>
              <a:t>Materiały konferencyjne</a:t>
            </a:r>
          </a:p>
          <a:p>
            <a:pPr marL="400050" lvl="1" indent="0">
              <a:lnSpc>
                <a:spcPct val="120000"/>
              </a:lnSpc>
              <a:buFont typeface="Wingdings" pitchFamily="2" charset="2"/>
              <a:buChar char="ü"/>
            </a:pPr>
            <a:r>
              <a:rPr lang="pl-PL" sz="1800" dirty="0" smtClean="0"/>
              <a:t>Dysertacje</a:t>
            </a:r>
          </a:p>
          <a:p>
            <a:pPr marL="400050" lvl="1" indent="0">
              <a:lnSpc>
                <a:spcPct val="120000"/>
              </a:lnSpc>
              <a:buFont typeface="Wingdings" pitchFamily="2" charset="2"/>
              <a:buChar char="ü"/>
            </a:pPr>
            <a:r>
              <a:rPr lang="pl-PL" sz="1800" dirty="0" smtClean="0"/>
              <a:t>Prace doktorskie</a:t>
            </a:r>
            <a:endParaRPr lang="pl-PL" sz="1800" dirty="0"/>
          </a:p>
          <a:p>
            <a:pPr marL="0" indent="0">
              <a:lnSpc>
                <a:spcPct val="120000"/>
              </a:lnSpc>
            </a:pPr>
            <a:r>
              <a:rPr lang="pl-PL" sz="1800" dirty="0" smtClean="0"/>
              <a:t>      Platforma oferuje narzędzia do bezpiecznego przechowywania danych</a:t>
            </a:r>
          </a:p>
          <a:p>
            <a:pPr marL="0" indent="0">
              <a:lnSpc>
                <a:spcPct val="120000"/>
              </a:lnSpc>
            </a:pPr>
            <a:r>
              <a:rPr lang="pl-PL" sz="1800" dirty="0" smtClean="0"/>
              <a:t>      Umożliwia wymianę danych badawczych</a:t>
            </a:r>
          </a:p>
          <a:p>
            <a:pPr marL="0" indent="0">
              <a:lnSpc>
                <a:spcPct val="120000"/>
              </a:lnSpc>
            </a:pPr>
            <a:r>
              <a:rPr lang="pl-PL" sz="1800" dirty="0" smtClean="0"/>
              <a:t>      Umożliwia monitorowanie wykorzystania danych</a:t>
            </a:r>
          </a:p>
          <a:p>
            <a:pPr>
              <a:lnSpc>
                <a:spcPct val="120000"/>
              </a:lnSpc>
            </a:pPr>
            <a:endParaRPr lang="pl-PL" sz="1800" dirty="0" smtClean="0"/>
          </a:p>
          <a:p>
            <a:pPr algn="ctr">
              <a:lnSpc>
                <a:spcPct val="120000"/>
              </a:lnSpc>
              <a:buNone/>
            </a:pPr>
            <a:r>
              <a:rPr lang="pl-PL" sz="2800" b="1" dirty="0" smtClean="0">
                <a:solidFill>
                  <a:srgbClr val="002060"/>
                </a:solidFill>
              </a:rPr>
              <a:t>  researchdata.4tu.nl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2314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002060"/>
                </a:solidFill>
              </a:rPr>
              <a:t>Kwestia otwartych danych badawczych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0" y="1052736"/>
            <a:ext cx="8857108" cy="4464496"/>
          </a:xfrm>
        </p:spPr>
        <p:txBody>
          <a:bodyPr>
            <a:normAutofit fontScale="55000" lnSpcReduction="20000"/>
          </a:bodyPr>
          <a:lstStyle/>
          <a:p>
            <a:r>
              <a:rPr lang="pl-PL" sz="2900" dirty="0" smtClean="0"/>
              <a:t>Według zaleceń Komisji Europejskiej należy podjąć niezbędne kroki w celu zapewnienia otwartego dostępu nie tylko do publikacji, ale również danych badawczych finansowanych ze środków publicznych </a:t>
            </a:r>
          </a:p>
          <a:p>
            <a:r>
              <a:rPr lang="pl-PL" sz="2900" dirty="0" smtClean="0"/>
              <a:t>W przypadku danych powinna być stosowana reguła „otwarte jak to najbardziej możliwe, zamknięte jeśli to konieczne”.      </a:t>
            </a:r>
          </a:p>
          <a:p>
            <a:r>
              <a:rPr lang="pl-PL" sz="2900" dirty="0" smtClean="0"/>
              <a:t>W programie Horyzont 2020 realizowany jest projekt pilotażowy w zakresie otwartych danych – </a:t>
            </a:r>
            <a:r>
              <a:rPr lang="pl-PL" sz="2900" b="1" dirty="0" err="1" smtClean="0"/>
              <a:t>Open</a:t>
            </a:r>
            <a:r>
              <a:rPr lang="pl-PL" sz="2900" b="1" dirty="0" smtClean="0"/>
              <a:t> </a:t>
            </a:r>
            <a:r>
              <a:rPr lang="pl-PL" sz="2900" b="1" dirty="0" err="1" smtClean="0"/>
              <a:t>Research</a:t>
            </a:r>
            <a:r>
              <a:rPr lang="pl-PL" sz="2900" b="1" dirty="0" smtClean="0"/>
              <a:t> Data Pilot</a:t>
            </a:r>
          </a:p>
          <a:p>
            <a:r>
              <a:rPr lang="pl-PL" sz="2900" dirty="0" smtClean="0"/>
              <a:t>Podstawową zasadą w stosunku do danych badawczych rekomendowaną przez Komisję Europejską jest tworzenie przez badaczy tzw. planu zarządzania danymi (</a:t>
            </a:r>
            <a:r>
              <a:rPr lang="pl-PL" sz="2900" i="1" dirty="0" smtClean="0"/>
              <a:t>Data Management Plan</a:t>
            </a:r>
            <a:r>
              <a:rPr lang="pl-PL" sz="2900" dirty="0" smtClean="0"/>
              <a:t>)</a:t>
            </a:r>
          </a:p>
          <a:p>
            <a:r>
              <a:rPr lang="pl-PL" sz="2900" dirty="0" smtClean="0"/>
              <a:t>Plan ten powinien powstać na etapie przygotowania projektu badawczego. Celem planu jest m.in. odpowiedź na pytania: </a:t>
            </a:r>
          </a:p>
          <a:p>
            <a:pPr>
              <a:buNone/>
            </a:pPr>
            <a:r>
              <a:rPr lang="pl-PL" sz="2900" dirty="0" smtClean="0"/>
              <a:t>	1) czy (jakie) dane badawcze będą efektem projektu naukowego</a:t>
            </a:r>
            <a:br>
              <a:rPr lang="pl-PL" sz="2900" dirty="0" smtClean="0"/>
            </a:br>
            <a:r>
              <a:rPr lang="pl-PL" sz="2900" dirty="0" smtClean="0"/>
              <a:t>2) czy dane te będą otwarte</a:t>
            </a:r>
          </a:p>
          <a:p>
            <a:pPr>
              <a:buNone/>
            </a:pPr>
            <a:r>
              <a:rPr lang="pl-PL" sz="2900" dirty="0" smtClean="0"/>
              <a:t>	3) kto będzie właścicielem tych danych, kto będzie nimi zarządzał, kto i w jaki sposób zapewni ich trwałość, integralność i bezpieczeństwo</a:t>
            </a:r>
          </a:p>
          <a:p>
            <a:r>
              <a:rPr lang="pl-PL" sz="2900" dirty="0" smtClean="0"/>
              <a:t>W Polsce dotąd nie rozpoczął się proces konsultacji dotyczący problematyki otwartych danych</a:t>
            </a:r>
          </a:p>
          <a:p>
            <a:pPr>
              <a:buNone/>
            </a:pPr>
            <a:r>
              <a:rPr lang="en-GB" sz="2900" i="1" dirty="0" smtClean="0"/>
              <a:t> </a:t>
            </a:r>
            <a:endParaRPr lang="pl-PL" sz="2900" i="1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b="1" i="1" dirty="0" smtClean="0"/>
              <a:t>Dziękuję za uwagę!</a:t>
            </a:r>
            <a:endParaRPr lang="pl-PL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002060"/>
                </a:solidFill>
              </a:rPr>
              <a:t>CESAER </a:t>
            </a:r>
            <a:r>
              <a:rPr lang="pl-PL" sz="2800" dirty="0"/>
              <a:t>- 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>
                <a:solidFill>
                  <a:srgbClr val="002060"/>
                </a:solidFill>
              </a:rPr>
              <a:t>onference of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002060"/>
                </a:solidFill>
              </a:rPr>
              <a:t>uropean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>
                <a:solidFill>
                  <a:srgbClr val="002060"/>
                </a:solidFill>
              </a:rPr>
              <a:t>chools for</a:t>
            </a:r>
            <a:r>
              <a:rPr lang="pl-PL" sz="2800" dirty="0">
                <a:solidFill>
                  <a:srgbClr val="002060"/>
                </a:solidFill>
              </a:rPr>
              <a:t/>
            </a:r>
            <a:br>
              <a:rPr lang="pl-PL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002060"/>
                </a:solidFill>
              </a:rPr>
              <a:t>dvanced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002060"/>
                </a:solidFill>
              </a:rPr>
              <a:t>ngineering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002060"/>
                </a:solidFill>
              </a:rPr>
              <a:t>ducation and </a:t>
            </a:r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002060"/>
                </a:solidFill>
              </a:rPr>
              <a:t>esearch</a:t>
            </a:r>
            <a:endParaRPr lang="pl-PL" sz="2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Międzynarodowa organizacja non-profit zrzeszająca wiodące </a:t>
            </a:r>
            <a:r>
              <a:rPr lang="pl-PL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europejskie</a:t>
            </a:r>
            <a:r>
              <a:rPr lang="pl-PL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uniwersytety o profilu technicznym oraz szkoły inżynierskie z 26 krajów;</a:t>
            </a:r>
          </a:p>
          <a:p>
            <a:pPr algn="just"/>
            <a:r>
              <a:rPr lang="pl-PL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Główna siedziba – Leuven k. Brukseli;</a:t>
            </a:r>
          </a:p>
          <a:p>
            <a:pPr algn="just"/>
            <a:r>
              <a:rPr lang="pl-PL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Organizacja powstała w 1990 roku i obecnie zrzesza 51 instytucji z krajów różnych kulturowo i o różnej polityce naukowej; co jest zarówno wyzwaniem jak i motorem szybszego postępu;</a:t>
            </a:r>
          </a:p>
          <a:p>
            <a:pPr lvl="0" algn="just"/>
            <a:r>
              <a:rPr lang="pl-PL" sz="1800" b="1" dirty="0" smtClean="0"/>
              <a:t>CESAER jest platformą wzajemnej komunikacji i współdziałania uniwersytetów technicznych w dziedzinie kształcenia, prowadzenia badań i wprowadzania innowacji w tzw. Trójkącie wiedzy </a:t>
            </a:r>
            <a:r>
              <a:rPr lang="pl-PL" sz="1800" dirty="0" smtClean="0"/>
              <a:t>obejmującym:</a:t>
            </a:r>
          </a:p>
          <a:p>
            <a:pPr marL="628650" lvl="0" indent="-177800" algn="just">
              <a:buFont typeface="Wingdings" pitchFamily="2" charset="2"/>
              <a:buChar char="Ø"/>
            </a:pPr>
            <a:r>
              <a:rPr lang="pl-PL" sz="1800" dirty="0" smtClean="0"/>
              <a:t>Prowadzenie badań naukowych na najwyższym poziomie i z uwzględnieniem najnowszych osiągnięć myśli naukowo-technicznej;</a:t>
            </a:r>
          </a:p>
          <a:p>
            <a:pPr marL="628650" lvl="0" indent="-177800" algn="just">
              <a:buFont typeface="Wingdings" pitchFamily="2" charset="2"/>
              <a:buChar char="Ø"/>
            </a:pPr>
            <a:r>
              <a:rPr lang="pl-PL" sz="1800" dirty="0" smtClean="0"/>
              <a:t>Kształcenie inżynierskie na wysokim poziomie;</a:t>
            </a:r>
          </a:p>
          <a:p>
            <a:pPr marL="628650" lvl="0" indent="-177800" algn="just">
              <a:buFont typeface="Wingdings" pitchFamily="2" charset="2"/>
              <a:buChar char="Ø"/>
            </a:pPr>
            <a:r>
              <a:rPr lang="pl-PL" sz="1800" dirty="0" smtClean="0"/>
              <a:t>Ścisłą współpracę z przemysłem</a:t>
            </a:r>
          </a:p>
          <a:p>
            <a:pPr marL="628650" lvl="0" indent="-177800" algn="just">
              <a:buNone/>
            </a:pPr>
            <a:r>
              <a:rPr lang="pl-PL" sz="1800" dirty="0" smtClean="0"/>
              <a:t>   </a:t>
            </a:r>
            <a:r>
              <a:rPr lang="pl-PL" sz="1800" i="1" dirty="0" smtClean="0"/>
              <a:t>(integracja edukacji, badań i innowacji  - tzw. Trójkąt wiedzy);</a:t>
            </a:r>
            <a:endParaRPr lang="pl-PL" sz="1800" i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l-PL" sz="1800" dirty="0" smtClean="0"/>
              <a:t>Zadaniem organizacji jest również wzmocnienie pozycji Europy na arenie międzynarodowej oraz wspomaganie zrównoważonego rozwoju </a:t>
            </a:r>
            <a:r>
              <a:rPr lang="pl-PL" sz="1800" dirty="0"/>
              <a:t>gospodarczego, społecznego i </a:t>
            </a:r>
            <a:r>
              <a:rPr lang="pl-PL" sz="1800" dirty="0" smtClean="0"/>
              <a:t>środowiskowego;</a:t>
            </a:r>
            <a:endParaRPr lang="pl-PL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1800" dirty="0" smtClean="0">
              <a:solidFill>
                <a:schemeClr val="tx1">
                  <a:lumMod val="85000"/>
                  <a:lumOff val="1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002060"/>
                </a:solidFill>
              </a:rPr>
              <a:t>CESAER - państwa członkowskie 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 numCol="2">
            <a:normAutofit fontScale="70000" lnSpcReduction="20000"/>
          </a:bodyPr>
          <a:lstStyle/>
          <a:p>
            <a:pPr marL="714375" indent="-352425"/>
            <a:r>
              <a:rPr lang="pl-PL" b="1" dirty="0" smtClean="0"/>
              <a:t> Austria</a:t>
            </a:r>
            <a:endParaRPr lang="pl-PL" b="1" dirty="0"/>
          </a:p>
          <a:p>
            <a:pPr marL="714375" indent="-352425"/>
            <a:r>
              <a:rPr lang="pl-PL" b="1" dirty="0"/>
              <a:t> </a:t>
            </a:r>
            <a:r>
              <a:rPr lang="pl-PL" b="1" dirty="0" smtClean="0"/>
              <a:t>Belgia</a:t>
            </a:r>
            <a:endParaRPr lang="pl-PL" b="1" dirty="0"/>
          </a:p>
          <a:p>
            <a:pPr marL="714375" indent="-352425"/>
            <a:r>
              <a:rPr lang="pl-PL" b="1" dirty="0"/>
              <a:t> </a:t>
            </a:r>
            <a:r>
              <a:rPr lang="pl-PL" b="1" dirty="0" smtClean="0"/>
              <a:t>Czechy</a:t>
            </a:r>
            <a:endParaRPr lang="pl-PL" b="1" dirty="0"/>
          </a:p>
          <a:p>
            <a:pPr marL="714375" indent="-352425"/>
            <a:r>
              <a:rPr lang="pl-PL" b="1" dirty="0"/>
              <a:t> </a:t>
            </a:r>
            <a:r>
              <a:rPr lang="pl-PL" b="1" dirty="0" smtClean="0"/>
              <a:t>Dania</a:t>
            </a:r>
            <a:endParaRPr lang="pl-PL" b="1" dirty="0"/>
          </a:p>
          <a:p>
            <a:pPr marL="714375" indent="-352425"/>
            <a:r>
              <a:rPr lang="pl-PL" b="1" dirty="0"/>
              <a:t> Estonia </a:t>
            </a:r>
          </a:p>
          <a:p>
            <a:pPr marL="714375" indent="-352425"/>
            <a:r>
              <a:rPr lang="pl-PL" b="1" dirty="0"/>
              <a:t> </a:t>
            </a:r>
            <a:r>
              <a:rPr lang="pl-PL" b="1" dirty="0" smtClean="0"/>
              <a:t>Finlandia</a:t>
            </a:r>
            <a:endParaRPr lang="pl-PL" b="1" dirty="0"/>
          </a:p>
          <a:p>
            <a:pPr marL="714375" indent="-352425"/>
            <a:r>
              <a:rPr lang="pl-PL" b="1" dirty="0"/>
              <a:t> </a:t>
            </a:r>
            <a:r>
              <a:rPr lang="pl-PL" b="1" dirty="0" smtClean="0"/>
              <a:t>Francja</a:t>
            </a:r>
            <a:endParaRPr lang="pl-PL" b="1" dirty="0"/>
          </a:p>
          <a:p>
            <a:pPr marL="714375" indent="-352425"/>
            <a:r>
              <a:rPr lang="pl-PL" b="1" dirty="0"/>
              <a:t> </a:t>
            </a:r>
            <a:r>
              <a:rPr lang="pl-PL" b="1" dirty="0" smtClean="0"/>
              <a:t>Niemcy</a:t>
            </a:r>
            <a:endParaRPr lang="pl-PL" b="1" dirty="0"/>
          </a:p>
          <a:p>
            <a:pPr marL="714375" indent="-352425"/>
            <a:r>
              <a:rPr lang="pl-PL" b="1" dirty="0"/>
              <a:t> </a:t>
            </a:r>
            <a:r>
              <a:rPr lang="pl-PL" b="1" dirty="0" smtClean="0"/>
              <a:t>Grecja</a:t>
            </a:r>
            <a:endParaRPr lang="pl-PL" b="1" dirty="0"/>
          </a:p>
          <a:p>
            <a:pPr marL="714375" indent="-352425"/>
            <a:r>
              <a:rPr lang="pl-PL" b="1" dirty="0"/>
              <a:t> </a:t>
            </a:r>
            <a:r>
              <a:rPr lang="pl-PL" b="1" dirty="0" smtClean="0"/>
              <a:t>Holandia</a:t>
            </a:r>
            <a:endParaRPr lang="pl-PL" b="1" dirty="0"/>
          </a:p>
          <a:p>
            <a:pPr marL="714375" indent="-352425"/>
            <a:r>
              <a:rPr lang="pl-PL" b="1" dirty="0"/>
              <a:t> </a:t>
            </a:r>
            <a:r>
              <a:rPr lang="pl-PL" b="1" dirty="0" smtClean="0"/>
              <a:t>Irlandia</a:t>
            </a:r>
            <a:endParaRPr lang="pl-PL" b="1" dirty="0"/>
          </a:p>
          <a:p>
            <a:pPr marL="714375" indent="-352425"/>
            <a:r>
              <a:rPr lang="pl-PL" b="1" dirty="0"/>
              <a:t> </a:t>
            </a:r>
            <a:r>
              <a:rPr lang="pl-PL" b="1" dirty="0" smtClean="0"/>
              <a:t>Izrael</a:t>
            </a:r>
            <a:endParaRPr lang="pl-PL" b="1" dirty="0"/>
          </a:p>
          <a:p>
            <a:pPr marL="714375" indent="-352425"/>
            <a:r>
              <a:rPr lang="pl-PL" b="1" dirty="0"/>
              <a:t> </a:t>
            </a:r>
            <a:r>
              <a:rPr lang="pl-PL" b="1" dirty="0" smtClean="0"/>
              <a:t>Łotwa</a:t>
            </a:r>
            <a:endParaRPr lang="pl-PL" b="1" dirty="0"/>
          </a:p>
          <a:p>
            <a:r>
              <a:rPr lang="pl-PL" b="1" dirty="0"/>
              <a:t> </a:t>
            </a:r>
            <a:r>
              <a:rPr lang="pl-PL" b="1" dirty="0" smtClean="0"/>
              <a:t>Litwa</a:t>
            </a:r>
            <a:endParaRPr lang="pl-PL" b="1" dirty="0"/>
          </a:p>
          <a:p>
            <a:r>
              <a:rPr lang="pl-PL" b="1" dirty="0"/>
              <a:t> </a:t>
            </a:r>
            <a:r>
              <a:rPr lang="pl-PL" b="1" dirty="0" smtClean="0"/>
              <a:t>Norwegia</a:t>
            </a:r>
            <a:endParaRPr lang="pl-PL" b="1" dirty="0"/>
          </a:p>
          <a:p>
            <a:r>
              <a:rPr lang="pl-PL" b="1" dirty="0"/>
              <a:t> </a:t>
            </a:r>
            <a:r>
              <a:rPr lang="pl-PL" b="1" dirty="0" smtClean="0"/>
              <a:t>Polska</a:t>
            </a:r>
            <a:endParaRPr lang="pl-PL" b="1" dirty="0"/>
          </a:p>
          <a:p>
            <a:r>
              <a:rPr lang="pl-PL" b="1" dirty="0"/>
              <a:t> </a:t>
            </a:r>
            <a:r>
              <a:rPr lang="pl-PL" b="1" dirty="0" smtClean="0"/>
              <a:t>Portugalia</a:t>
            </a:r>
            <a:endParaRPr lang="pl-PL" b="1" dirty="0"/>
          </a:p>
          <a:p>
            <a:r>
              <a:rPr lang="pl-PL" b="1" dirty="0"/>
              <a:t> </a:t>
            </a:r>
            <a:r>
              <a:rPr lang="pl-PL" b="1" dirty="0" smtClean="0"/>
              <a:t>Rumunia</a:t>
            </a:r>
            <a:endParaRPr lang="pl-PL" b="1" dirty="0"/>
          </a:p>
          <a:p>
            <a:r>
              <a:rPr lang="pl-PL" b="1" dirty="0"/>
              <a:t> </a:t>
            </a:r>
            <a:r>
              <a:rPr lang="pl-PL" b="1" dirty="0" smtClean="0"/>
              <a:t>Rosja</a:t>
            </a:r>
            <a:endParaRPr lang="pl-PL" b="1" dirty="0"/>
          </a:p>
          <a:p>
            <a:r>
              <a:rPr lang="pl-PL" b="1" dirty="0"/>
              <a:t> </a:t>
            </a:r>
            <a:r>
              <a:rPr lang="pl-PL" b="1" dirty="0" smtClean="0"/>
              <a:t>Hiszpania</a:t>
            </a:r>
            <a:endParaRPr lang="pl-PL" b="1" dirty="0"/>
          </a:p>
          <a:p>
            <a:r>
              <a:rPr lang="pl-PL" b="1" dirty="0"/>
              <a:t> </a:t>
            </a:r>
            <a:r>
              <a:rPr lang="pl-PL" b="1" dirty="0" smtClean="0"/>
              <a:t>Szwecja</a:t>
            </a:r>
            <a:endParaRPr lang="pl-PL" b="1" dirty="0"/>
          </a:p>
          <a:p>
            <a:r>
              <a:rPr lang="pl-PL" b="1" dirty="0"/>
              <a:t> </a:t>
            </a:r>
            <a:r>
              <a:rPr lang="pl-PL" b="1" dirty="0" smtClean="0"/>
              <a:t>Szwajcaria</a:t>
            </a:r>
            <a:endParaRPr lang="pl-PL" b="1" dirty="0"/>
          </a:p>
          <a:p>
            <a:r>
              <a:rPr lang="pl-PL" b="1" dirty="0" smtClean="0"/>
              <a:t> Turcja</a:t>
            </a:r>
            <a:endParaRPr lang="pl-PL" b="1" dirty="0"/>
          </a:p>
          <a:p>
            <a:r>
              <a:rPr lang="pl-PL" b="1" dirty="0"/>
              <a:t> </a:t>
            </a:r>
            <a:r>
              <a:rPr lang="pl-PL" b="1" dirty="0" smtClean="0"/>
              <a:t>Węgry</a:t>
            </a:r>
            <a:endParaRPr lang="pl-PL" b="1" dirty="0"/>
          </a:p>
          <a:p>
            <a:r>
              <a:rPr lang="pl-PL" b="1" dirty="0"/>
              <a:t> </a:t>
            </a:r>
            <a:r>
              <a:rPr lang="pl-PL" b="1" dirty="0" smtClean="0"/>
              <a:t>Wielka Brytania</a:t>
            </a:r>
          </a:p>
          <a:p>
            <a:r>
              <a:rPr lang="pl-PL" b="1" dirty="0" smtClean="0"/>
              <a:t> Włochy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4604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002060"/>
                </a:solidFill>
              </a:rPr>
              <a:t>Instytucje członkowskie (wybrane)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79388" y="1124744"/>
            <a:ext cx="8857108" cy="4752528"/>
          </a:xfrm>
        </p:spPr>
        <p:txBody>
          <a:bodyPr>
            <a:normAutofit fontScale="92500" lnSpcReduction="20000"/>
          </a:bodyPr>
          <a:lstStyle/>
          <a:p>
            <a:pPr marL="266700" indent="0"/>
            <a:r>
              <a:rPr lang="pl-PL" sz="1600" dirty="0"/>
              <a:t>Technische </a:t>
            </a:r>
            <a:r>
              <a:rPr lang="pl-PL" sz="1600" dirty="0" err="1"/>
              <a:t>Universität</a:t>
            </a:r>
            <a:r>
              <a:rPr lang="pl-PL" sz="1600" dirty="0"/>
              <a:t> </a:t>
            </a:r>
            <a:r>
              <a:rPr lang="pl-PL" sz="1600" dirty="0" smtClean="0"/>
              <a:t>Wien</a:t>
            </a:r>
          </a:p>
          <a:p>
            <a:pPr marL="266700" indent="0"/>
            <a:r>
              <a:rPr lang="en-US" sz="1600" dirty="0"/>
              <a:t>KU Leuven, Faculty of Engineering </a:t>
            </a:r>
            <a:r>
              <a:rPr lang="en-US" sz="1600" dirty="0" smtClean="0"/>
              <a:t>Science</a:t>
            </a:r>
            <a:r>
              <a:rPr lang="pl-PL" sz="1600" dirty="0" smtClean="0"/>
              <a:t>, </a:t>
            </a:r>
            <a:r>
              <a:rPr lang="pl-PL" sz="1600" dirty="0" err="1" smtClean="0"/>
              <a:t>Belgium</a:t>
            </a:r>
            <a:endParaRPr lang="pl-PL" sz="1600" dirty="0" smtClean="0"/>
          </a:p>
          <a:p>
            <a:pPr marL="266700" indent="0"/>
            <a:r>
              <a:rPr lang="en-US" sz="1600" dirty="0" smtClean="0"/>
              <a:t>Czech </a:t>
            </a:r>
            <a:r>
              <a:rPr lang="en-US" sz="1600" dirty="0"/>
              <a:t>Technical University in </a:t>
            </a:r>
            <a:r>
              <a:rPr lang="en-US" sz="1600" dirty="0" smtClean="0"/>
              <a:t>Prague</a:t>
            </a:r>
            <a:endParaRPr lang="pl-PL" sz="1600" dirty="0" smtClean="0"/>
          </a:p>
          <a:p>
            <a:pPr marL="266700" indent="0"/>
            <a:r>
              <a:rPr lang="fr-FR" sz="1600" dirty="0" smtClean="0"/>
              <a:t>Grenoble </a:t>
            </a:r>
            <a:r>
              <a:rPr lang="fr-FR" sz="1600" dirty="0"/>
              <a:t>INP - Institut National Polytechnique de </a:t>
            </a:r>
            <a:r>
              <a:rPr lang="fr-FR" sz="1600" dirty="0" smtClean="0"/>
              <a:t>Grenoble</a:t>
            </a:r>
            <a:endParaRPr lang="pl-PL" sz="1600" dirty="0" smtClean="0"/>
          </a:p>
          <a:p>
            <a:pPr marL="266700" indent="0"/>
            <a:r>
              <a:rPr lang="pl-PL" sz="1600" dirty="0" smtClean="0"/>
              <a:t>ParisTech</a:t>
            </a:r>
          </a:p>
          <a:p>
            <a:pPr marL="266700" indent="0"/>
            <a:r>
              <a:rPr lang="pl-PL" sz="1600" dirty="0" smtClean="0"/>
              <a:t>Technische </a:t>
            </a:r>
            <a:r>
              <a:rPr lang="pl-PL" sz="1600" dirty="0" err="1"/>
              <a:t>Universität</a:t>
            </a:r>
            <a:r>
              <a:rPr lang="pl-PL" sz="1600" dirty="0"/>
              <a:t> </a:t>
            </a:r>
            <a:r>
              <a:rPr lang="pl-PL" sz="1600" dirty="0" smtClean="0"/>
              <a:t>Berlin</a:t>
            </a:r>
          </a:p>
          <a:p>
            <a:pPr marL="266700" indent="0"/>
            <a:r>
              <a:rPr lang="pl-PL" sz="1600" dirty="0"/>
              <a:t> </a:t>
            </a:r>
            <a:r>
              <a:rPr lang="pl-PL" sz="1600" dirty="0" err="1"/>
              <a:t>Aristotle</a:t>
            </a:r>
            <a:r>
              <a:rPr lang="pl-PL" sz="1600" dirty="0"/>
              <a:t> University of </a:t>
            </a:r>
            <a:r>
              <a:rPr lang="pl-PL" sz="1600" dirty="0" err="1" smtClean="0"/>
              <a:t>Thessaloniki</a:t>
            </a:r>
            <a:endParaRPr lang="pl-PL" sz="1600" dirty="0" smtClean="0"/>
          </a:p>
          <a:p>
            <a:pPr marL="266700" indent="0"/>
            <a:r>
              <a:rPr lang="en-US" sz="1600" dirty="0"/>
              <a:t> </a:t>
            </a:r>
            <a:r>
              <a:rPr lang="en-US" sz="1600" b="1" dirty="0"/>
              <a:t>Budapest University of Technology and </a:t>
            </a:r>
            <a:r>
              <a:rPr lang="en-US" sz="1600" b="1" dirty="0" smtClean="0"/>
              <a:t>Economics</a:t>
            </a:r>
            <a:endParaRPr lang="pl-PL" sz="1600" b="1" dirty="0" smtClean="0"/>
          </a:p>
          <a:p>
            <a:pPr marL="266700" indent="0"/>
            <a:r>
              <a:rPr lang="pl-PL" sz="1600" dirty="0"/>
              <a:t>Politecnico di </a:t>
            </a:r>
            <a:r>
              <a:rPr lang="pl-PL" sz="1600" dirty="0" err="1" smtClean="0"/>
              <a:t>Milano</a:t>
            </a:r>
            <a:endParaRPr lang="pl-PL" sz="1600" dirty="0" smtClean="0"/>
          </a:p>
          <a:p>
            <a:pPr marL="266700" indent="0"/>
            <a:r>
              <a:rPr lang="en-US" sz="1600" b="1" dirty="0" err="1" smtClean="0"/>
              <a:t>Gda</a:t>
            </a:r>
            <a:r>
              <a:rPr lang="pl-PL" sz="1600" b="1" dirty="0" smtClean="0"/>
              <a:t>n</a:t>
            </a:r>
            <a:r>
              <a:rPr lang="en-US" sz="1600" b="1" dirty="0" err="1" smtClean="0"/>
              <a:t>sk</a:t>
            </a:r>
            <a:r>
              <a:rPr lang="en-US" sz="1600" b="1" dirty="0" smtClean="0"/>
              <a:t> </a:t>
            </a:r>
            <a:r>
              <a:rPr lang="en-US" sz="1600" b="1" dirty="0"/>
              <a:t>University of Technology </a:t>
            </a:r>
            <a:endParaRPr lang="pl-PL" sz="1600" b="1" dirty="0" smtClean="0"/>
          </a:p>
          <a:p>
            <a:pPr marL="266700" indent="0"/>
            <a:r>
              <a:rPr lang="en-US" sz="1600" b="1" dirty="0" smtClean="0"/>
              <a:t>Poznan </a:t>
            </a:r>
            <a:r>
              <a:rPr lang="en-US" sz="1600" b="1" dirty="0"/>
              <a:t>University of Technology </a:t>
            </a:r>
            <a:endParaRPr lang="pl-PL" sz="1600" b="1" dirty="0" smtClean="0"/>
          </a:p>
          <a:p>
            <a:pPr marL="266700" indent="0"/>
            <a:r>
              <a:rPr lang="en-US" sz="1600" b="1" dirty="0" smtClean="0"/>
              <a:t>Warsaw </a:t>
            </a:r>
            <a:r>
              <a:rPr lang="en-US" sz="1600" b="1" dirty="0"/>
              <a:t>University of </a:t>
            </a:r>
            <a:r>
              <a:rPr lang="en-US" sz="1600" b="1" dirty="0" smtClean="0"/>
              <a:t>Technology</a:t>
            </a:r>
            <a:endParaRPr lang="pl-PL" sz="1600" b="1" dirty="0" smtClean="0"/>
          </a:p>
          <a:p>
            <a:pPr marL="266700" indent="0"/>
            <a:r>
              <a:rPr lang="pl-PL" sz="1600" b="1" dirty="0" smtClean="0"/>
              <a:t>Instituto </a:t>
            </a:r>
            <a:r>
              <a:rPr lang="pl-PL" sz="1600" b="1" dirty="0"/>
              <a:t>Superior </a:t>
            </a:r>
            <a:r>
              <a:rPr lang="pl-PL" sz="1600" b="1" dirty="0" err="1" smtClean="0"/>
              <a:t>Técnico</a:t>
            </a:r>
            <a:r>
              <a:rPr lang="pl-PL" sz="1600" b="1" dirty="0" smtClean="0"/>
              <a:t>, Portugal</a:t>
            </a:r>
          </a:p>
          <a:p>
            <a:pPr marL="266700" indent="0"/>
            <a:r>
              <a:rPr lang="pl-PL" sz="1600" dirty="0"/>
              <a:t>University </a:t>
            </a:r>
            <a:r>
              <a:rPr lang="pl-PL" sz="1600" dirty="0" err="1"/>
              <a:t>Politehnica</a:t>
            </a:r>
            <a:r>
              <a:rPr lang="pl-PL" sz="1600" dirty="0"/>
              <a:t> of </a:t>
            </a:r>
            <a:r>
              <a:rPr lang="pl-PL" sz="1600" dirty="0" err="1" smtClean="0"/>
              <a:t>Bucharest</a:t>
            </a:r>
            <a:endParaRPr lang="pl-PL" sz="1600" dirty="0" smtClean="0"/>
          </a:p>
          <a:p>
            <a:pPr marL="266700" indent="0"/>
            <a:r>
              <a:rPr lang="pl-PL" sz="1600" dirty="0"/>
              <a:t>Tomsk </a:t>
            </a:r>
            <a:r>
              <a:rPr lang="pl-PL" sz="1600" dirty="0" err="1"/>
              <a:t>Polytechnic</a:t>
            </a:r>
            <a:r>
              <a:rPr lang="pl-PL" sz="1600" dirty="0"/>
              <a:t> </a:t>
            </a:r>
            <a:r>
              <a:rPr lang="pl-PL" sz="1600" dirty="0" smtClean="0"/>
              <a:t>University</a:t>
            </a:r>
          </a:p>
          <a:p>
            <a:pPr marL="266700" indent="0"/>
            <a:r>
              <a:rPr lang="pl-PL" sz="1600" dirty="0"/>
              <a:t> </a:t>
            </a:r>
            <a:r>
              <a:rPr lang="pl-PL" sz="1600" b="1" dirty="0" err="1"/>
              <a:t>Universidad</a:t>
            </a:r>
            <a:r>
              <a:rPr lang="pl-PL" sz="1600" b="1" dirty="0"/>
              <a:t> </a:t>
            </a:r>
            <a:r>
              <a:rPr lang="pl-PL" sz="1600" b="1" dirty="0" err="1"/>
              <a:t>Politécnica</a:t>
            </a:r>
            <a:r>
              <a:rPr lang="pl-PL" sz="1600" b="1" dirty="0"/>
              <a:t> de </a:t>
            </a:r>
            <a:r>
              <a:rPr lang="pl-PL" sz="1600" b="1" dirty="0" err="1" smtClean="0"/>
              <a:t>Madrid</a:t>
            </a:r>
            <a:endParaRPr lang="pl-PL" sz="1600" b="1" dirty="0" smtClean="0"/>
          </a:p>
          <a:p>
            <a:pPr marL="266700" indent="0"/>
            <a:r>
              <a:rPr lang="en-US" sz="1600" dirty="0"/>
              <a:t> Lund University, Faculty of </a:t>
            </a:r>
            <a:r>
              <a:rPr lang="en-US" sz="1600" dirty="0" smtClean="0"/>
              <a:t>Engineering</a:t>
            </a:r>
            <a:r>
              <a:rPr lang="pl-PL" sz="1600" dirty="0" smtClean="0"/>
              <a:t>, </a:t>
            </a:r>
            <a:r>
              <a:rPr lang="pl-PL" sz="1600" dirty="0" err="1" smtClean="0"/>
              <a:t>Sweden</a:t>
            </a:r>
            <a:endParaRPr lang="pl-PL" sz="1600" dirty="0" smtClean="0"/>
          </a:p>
          <a:p>
            <a:pPr marL="266700" indent="0"/>
            <a:r>
              <a:rPr lang="pl-PL" sz="1600" dirty="0"/>
              <a:t> Eidgenössische Technische </a:t>
            </a:r>
            <a:r>
              <a:rPr lang="pl-PL" sz="1600" dirty="0" err="1"/>
              <a:t>Hochschule</a:t>
            </a:r>
            <a:r>
              <a:rPr lang="pl-PL" sz="1600" dirty="0"/>
              <a:t> </a:t>
            </a:r>
            <a:r>
              <a:rPr lang="pl-PL" sz="1600" dirty="0" err="1" smtClean="0"/>
              <a:t>Zürich</a:t>
            </a:r>
            <a:endParaRPr lang="pl-PL" sz="1600" dirty="0" smtClean="0"/>
          </a:p>
          <a:p>
            <a:pPr marL="266700" indent="0"/>
            <a:r>
              <a:rPr lang="pl-PL" sz="1600" dirty="0" smtClean="0"/>
              <a:t> </a:t>
            </a:r>
            <a:r>
              <a:rPr lang="pl-PL" sz="1600" b="1" dirty="0" smtClean="0"/>
              <a:t>Delft </a:t>
            </a:r>
            <a:r>
              <a:rPr lang="pl-PL" sz="1600" b="1" dirty="0"/>
              <a:t>University of </a:t>
            </a:r>
            <a:r>
              <a:rPr lang="pl-PL" sz="1600" b="1" dirty="0" smtClean="0"/>
              <a:t>Technology</a:t>
            </a:r>
          </a:p>
          <a:p>
            <a:pPr marL="266700" indent="0"/>
            <a:r>
              <a:rPr lang="pl-PL" sz="1600" dirty="0"/>
              <a:t> Istanbul </a:t>
            </a:r>
            <a:r>
              <a:rPr lang="pl-PL" sz="1600" dirty="0" err="1"/>
              <a:t>Technical</a:t>
            </a:r>
            <a:r>
              <a:rPr lang="pl-PL" sz="1600" dirty="0"/>
              <a:t> </a:t>
            </a:r>
            <a:r>
              <a:rPr lang="pl-PL" sz="1600" dirty="0" err="1" smtClean="0"/>
              <a:t>University</a:t>
            </a:r>
            <a:endParaRPr lang="pl-PL" sz="16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endParaRPr lang="pl-PL" sz="2000" dirty="0" smtClean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8054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 smtClean="0">
                <a:solidFill>
                  <a:srgbClr val="002060"/>
                </a:solidFill>
              </a:rPr>
              <a:t/>
            </a:r>
            <a:br>
              <a:rPr lang="pl-PL" sz="2800" dirty="0" smtClean="0">
                <a:solidFill>
                  <a:srgbClr val="002060"/>
                </a:solidFill>
              </a:rPr>
            </a:br>
            <a:r>
              <a:rPr lang="pl-PL" sz="3100" dirty="0" smtClean="0">
                <a:solidFill>
                  <a:srgbClr val="002060"/>
                </a:solidFill>
              </a:rPr>
              <a:t> CESAER – cele edukacyjne, społeczne, polityczne </a:t>
            </a:r>
            <a:r>
              <a:rPr lang="pl-PL" sz="2800" dirty="0" smtClean="0">
                <a:solidFill>
                  <a:srgbClr val="002060"/>
                </a:solidFill>
              </a:rPr>
              <a:t/>
            </a:r>
            <a:br>
              <a:rPr lang="pl-PL" sz="28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/>
            </a:r>
            <a:br>
              <a:rPr lang="pl-PL" sz="2000" dirty="0" smtClean="0">
                <a:solidFill>
                  <a:srgbClr val="FF0000"/>
                </a:solidFill>
              </a:rPr>
            </a:b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286892" y="1124744"/>
            <a:ext cx="8857108" cy="482453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l-PL" sz="4200" b="1" dirty="0" smtClean="0">
                <a:solidFill>
                  <a:srgbClr val="002060"/>
                </a:solidFill>
              </a:rPr>
              <a:t>Cele edukacyjne</a:t>
            </a:r>
          </a:p>
          <a:p>
            <a:pPr lvl="0" algn="just"/>
            <a:r>
              <a:rPr lang="pl-PL" sz="3500" dirty="0" smtClean="0"/>
              <a:t>Promowanie międzynarodowych kontaktów między  uczelniami, które mogą w znaczący sposób przyczynić się do wysokiej jakości kształcenia inżynieryjnego w Europie</a:t>
            </a:r>
          </a:p>
          <a:p>
            <a:pPr lvl="0" algn="just"/>
            <a:r>
              <a:rPr lang="pl-PL" sz="3500" dirty="0" smtClean="0"/>
              <a:t>Organizowanie wymiany studenckiej podczas studiów</a:t>
            </a:r>
          </a:p>
          <a:p>
            <a:pPr lvl="0" algn="just"/>
            <a:r>
              <a:rPr lang="pl-PL" sz="3500" dirty="0" smtClean="0"/>
              <a:t>Wspieranie europejskiego rozwoju technicznego i badań inżynierskich; nacisk na współpracę z przemysłem</a:t>
            </a:r>
          </a:p>
          <a:p>
            <a:pPr lvl="0" algn="just"/>
            <a:endParaRPr lang="pl-PL" sz="2600" dirty="0" smtClean="0"/>
          </a:p>
          <a:p>
            <a:pPr algn="just">
              <a:buNone/>
            </a:pPr>
            <a:r>
              <a:rPr lang="pl-PL" sz="4200" b="1" dirty="0" smtClean="0">
                <a:solidFill>
                  <a:srgbClr val="002060"/>
                </a:solidFill>
              </a:rPr>
              <a:t>Cele społeczne</a:t>
            </a:r>
          </a:p>
          <a:p>
            <a:pPr lvl="0" algn="just"/>
            <a:r>
              <a:rPr lang="pl-PL" sz="3500" dirty="0" smtClean="0"/>
              <a:t>Zwiększenie świadomości absolwentów studiów inżynieryjnych dotyczącej odpowiedzialności za wprowadzanie nowych technologii, przestrzeganie zasad zrównoważonego rozwoju</a:t>
            </a:r>
          </a:p>
          <a:p>
            <a:pPr lvl="0" algn="just">
              <a:buNone/>
            </a:pPr>
            <a:r>
              <a:rPr lang="pl-PL" sz="3500" i="1" dirty="0" smtClean="0"/>
              <a:t>	Zrównoważony rozwój – </a:t>
            </a:r>
            <a:r>
              <a:rPr lang="pl-PL" sz="3500" i="1" dirty="0" err="1" smtClean="0"/>
              <a:t>rozwój</a:t>
            </a:r>
            <a:r>
              <a:rPr lang="pl-PL" sz="3500" i="1" dirty="0" smtClean="0"/>
              <a:t> gospodarczy, który zakłada odpowiednie relacje pomiędzy wzrostem gospodarczym i rozwojem przemysłowym a dbałością o środowisko</a:t>
            </a:r>
            <a:endParaRPr lang="pl-PL" sz="3500" dirty="0" smtClean="0"/>
          </a:p>
          <a:p>
            <a:pPr algn="just"/>
            <a:r>
              <a:rPr lang="pl-PL" sz="3500" dirty="0" smtClean="0"/>
              <a:t>Zwiększenie świadomości absolwentów studiów inżynieryjnych dotyczącej potrzeb społecznych i możliwości rozwoju europejskiego przemysłu</a:t>
            </a:r>
          </a:p>
          <a:p>
            <a:pPr algn="just">
              <a:buNone/>
            </a:pPr>
            <a:endParaRPr lang="pl-PL" sz="2900" dirty="0" smtClean="0"/>
          </a:p>
          <a:p>
            <a:pPr algn="just">
              <a:buNone/>
            </a:pPr>
            <a:r>
              <a:rPr lang="pl-PL" sz="4200" b="1" dirty="0" smtClean="0">
                <a:solidFill>
                  <a:srgbClr val="002060"/>
                </a:solidFill>
              </a:rPr>
              <a:t>Cele polityczne</a:t>
            </a:r>
            <a:endParaRPr lang="pl-PL" sz="4200" dirty="0" smtClean="0"/>
          </a:p>
          <a:p>
            <a:pPr lvl="0" algn="just"/>
            <a:r>
              <a:rPr lang="pl-PL" sz="3500" dirty="0" smtClean="0"/>
              <a:t>Stworzenie w środowisku międzynarodowym obrazu Europy jako doskonałej lokalizacji do rozwoju naukowego, prowadzenia badań i edukacji; wzmocnienie konkurencyjnej pozycji Europy na świecie;</a:t>
            </a:r>
          </a:p>
          <a:p>
            <a:pPr lvl="0" algn="just"/>
            <a:r>
              <a:rPr lang="pl-PL" sz="3500" dirty="0" smtClean="0"/>
              <a:t>Zapewnienie jak najlepszej infrastruktury badawczej i promowanie jej podczas spotkań dotyczących współpracy z przemysłem,</a:t>
            </a:r>
          </a:p>
          <a:p>
            <a:pPr algn="just"/>
            <a:endParaRPr lang="pl-PL" sz="1500" dirty="0" smtClean="0"/>
          </a:p>
          <a:p>
            <a:pPr lvl="0" algn="just"/>
            <a:endParaRPr lang="pl-PL" sz="1800" dirty="0" smtClean="0"/>
          </a:p>
          <a:p>
            <a:pPr algn="just"/>
            <a:endParaRPr lang="pl-PL" sz="18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pl-PL" sz="1800" b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sz="1800" b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1600" b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sz="1600" b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sz="1600" b="1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800" dirty="0" smtClean="0">
                <a:solidFill>
                  <a:srgbClr val="002060"/>
                </a:solidFill>
              </a:rPr>
              <a:t/>
            </a:r>
            <a:br>
              <a:rPr lang="pl-PL" sz="2800" dirty="0" smtClean="0">
                <a:solidFill>
                  <a:srgbClr val="002060"/>
                </a:solidFill>
              </a:rPr>
            </a:br>
            <a:r>
              <a:rPr lang="pl-PL" sz="2800" dirty="0" smtClean="0">
                <a:solidFill>
                  <a:srgbClr val="002060"/>
                </a:solidFill>
              </a:rPr>
              <a:t>Strategia działania –zespoły zadaniowe </a:t>
            </a:r>
            <a:r>
              <a:rPr lang="pl-PL" sz="2800" i="1" dirty="0" err="1" smtClean="0">
                <a:solidFill>
                  <a:srgbClr val="002060"/>
                </a:solidFill>
              </a:rPr>
              <a:t>Task</a:t>
            </a:r>
            <a:r>
              <a:rPr lang="pl-PL" sz="2800" i="1" dirty="0" smtClean="0">
                <a:solidFill>
                  <a:srgbClr val="002060"/>
                </a:solidFill>
              </a:rPr>
              <a:t> </a:t>
            </a:r>
            <a:r>
              <a:rPr lang="pl-PL" sz="2800" i="1" dirty="0" err="1" smtClean="0">
                <a:solidFill>
                  <a:srgbClr val="002060"/>
                </a:solidFill>
              </a:rPr>
              <a:t>Forces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79388" y="1124744"/>
            <a:ext cx="8857108" cy="4752528"/>
          </a:xfrm>
        </p:spPr>
        <p:txBody>
          <a:bodyPr>
            <a:normAutofit/>
          </a:bodyPr>
          <a:lstStyle/>
          <a:p>
            <a:pPr algn="just"/>
            <a:endParaRPr lang="pl-PL" sz="1600" dirty="0" smtClean="0"/>
          </a:p>
          <a:p>
            <a:pPr algn="just"/>
            <a:r>
              <a:rPr lang="pl-PL" sz="1900" dirty="0" smtClean="0"/>
              <a:t>CESAER regularnie prowadzi konsultacje między uczestnikami stowarzyszenia w celu wzajemnego uczenia się i wymiany doświadczeń; </a:t>
            </a:r>
          </a:p>
          <a:p>
            <a:pPr lvl="0" algn="just"/>
            <a:r>
              <a:rPr lang="pl-PL" sz="1900" dirty="0" smtClean="0"/>
              <a:t>w ramach swojej działalności  CESAER wyznacza określone grupy zadaniowe </a:t>
            </a:r>
            <a:r>
              <a:rPr lang="pl-PL" sz="1900" i="1" dirty="0" smtClean="0"/>
              <a:t>(</a:t>
            </a:r>
            <a:r>
              <a:rPr lang="pl-PL" sz="1900" i="1" dirty="0" err="1" smtClean="0"/>
              <a:t>Task</a:t>
            </a:r>
            <a:r>
              <a:rPr lang="pl-PL" sz="1900" i="1" dirty="0" smtClean="0"/>
              <a:t> </a:t>
            </a:r>
            <a:r>
              <a:rPr lang="pl-PL" sz="1900" i="1" dirty="0" err="1" smtClean="0"/>
              <a:t>Forces</a:t>
            </a:r>
            <a:r>
              <a:rPr lang="pl-PL" sz="1900" i="1" dirty="0" smtClean="0"/>
              <a:t>) </a:t>
            </a:r>
            <a:r>
              <a:rPr lang="pl-PL" sz="1900" dirty="0" smtClean="0"/>
              <a:t>zajmujące się szczegółowymi projektami;</a:t>
            </a:r>
          </a:p>
          <a:p>
            <a:pPr lvl="0" algn="just"/>
            <a:endParaRPr lang="pl-PL" sz="1900" dirty="0" smtClean="0"/>
          </a:p>
          <a:p>
            <a:pPr lvl="0" algn="just">
              <a:buNone/>
            </a:pPr>
            <a:r>
              <a:rPr lang="pl-PL" sz="1900" dirty="0" smtClean="0"/>
              <a:t>				</a:t>
            </a:r>
            <a:r>
              <a:rPr lang="pl-PL" sz="1900" b="1" dirty="0" smtClean="0">
                <a:solidFill>
                  <a:srgbClr val="002060"/>
                </a:solidFill>
              </a:rPr>
              <a:t>Zespoły zadaniowe:</a:t>
            </a:r>
          </a:p>
          <a:p>
            <a:pPr algn="just"/>
            <a:r>
              <a:rPr lang="pl-PL" sz="1900" dirty="0" smtClean="0"/>
              <a:t>Edukacja inżynierska - </a:t>
            </a:r>
            <a:r>
              <a:rPr lang="pl-PL" sz="1900" i="1" dirty="0" smtClean="0">
                <a:solidFill>
                  <a:srgbClr val="002060"/>
                </a:solidFill>
              </a:rPr>
              <a:t>Scientific Engineering </a:t>
            </a:r>
            <a:r>
              <a:rPr lang="pl-PL" sz="1900" i="1" dirty="0" err="1" smtClean="0">
                <a:solidFill>
                  <a:srgbClr val="002060"/>
                </a:solidFill>
              </a:rPr>
              <a:t>Education</a:t>
            </a:r>
            <a:endParaRPr lang="pl-PL" sz="1900" i="1" dirty="0" smtClean="0"/>
          </a:p>
          <a:p>
            <a:pPr algn="just"/>
            <a:r>
              <a:rPr lang="pl-PL" sz="1900" dirty="0" smtClean="0"/>
              <a:t>Współpraca międzynarodowa i transfer technologii - </a:t>
            </a:r>
            <a:r>
              <a:rPr lang="en-US" sz="1900" i="1" dirty="0" smtClean="0">
                <a:solidFill>
                  <a:srgbClr val="002060"/>
                </a:solidFill>
              </a:rPr>
              <a:t>International Cooperation</a:t>
            </a:r>
            <a:r>
              <a:rPr lang="pl-PL" sz="1900" i="1" dirty="0" smtClean="0">
                <a:solidFill>
                  <a:srgbClr val="002060"/>
                </a:solidFill>
              </a:rPr>
              <a:t> and Technology Transfer</a:t>
            </a:r>
          </a:p>
          <a:p>
            <a:pPr algn="just"/>
            <a:r>
              <a:rPr lang="pl-PL" sz="1900" b="1" dirty="0" smtClean="0">
                <a:solidFill>
                  <a:srgbClr val="FF0000"/>
                </a:solidFill>
              </a:rPr>
              <a:t>Otwarta Nauka - </a:t>
            </a:r>
            <a:r>
              <a:rPr lang="en-US" sz="1900" b="1" i="1" dirty="0" smtClean="0">
                <a:solidFill>
                  <a:srgbClr val="FF0000"/>
                </a:solidFill>
              </a:rPr>
              <a:t>Open Science (T</a:t>
            </a:r>
            <a:r>
              <a:rPr lang="pl-PL" sz="1900" b="1" i="1" dirty="0" err="1" smtClean="0">
                <a:solidFill>
                  <a:srgbClr val="FF0000"/>
                </a:solidFill>
              </a:rPr>
              <a:t>ask</a:t>
            </a:r>
            <a:r>
              <a:rPr lang="pl-PL" sz="1900" b="1" i="1" dirty="0" smtClean="0">
                <a:solidFill>
                  <a:srgbClr val="FF0000"/>
                </a:solidFill>
              </a:rPr>
              <a:t> </a:t>
            </a:r>
            <a:r>
              <a:rPr lang="pl-PL" sz="1900" b="1" i="1" dirty="0" err="1" smtClean="0">
                <a:solidFill>
                  <a:srgbClr val="FF0000"/>
                </a:solidFill>
              </a:rPr>
              <a:t>Force</a:t>
            </a:r>
            <a:r>
              <a:rPr lang="pl-PL" sz="1900" b="1" i="1" dirty="0" smtClean="0">
                <a:solidFill>
                  <a:srgbClr val="FF0000"/>
                </a:solidFill>
              </a:rPr>
              <a:t> </a:t>
            </a:r>
            <a:r>
              <a:rPr lang="pl-PL" sz="1900" b="1" i="1" dirty="0" err="1" smtClean="0">
                <a:solidFill>
                  <a:srgbClr val="FF0000"/>
                </a:solidFill>
              </a:rPr>
              <a:t>Open</a:t>
            </a:r>
            <a:r>
              <a:rPr lang="pl-PL" sz="1900" b="1" i="1" dirty="0" smtClean="0">
                <a:solidFill>
                  <a:srgbClr val="FF0000"/>
                </a:solidFill>
              </a:rPr>
              <a:t> Science)</a:t>
            </a:r>
          </a:p>
          <a:p>
            <a:pPr algn="just"/>
            <a:r>
              <a:rPr lang="pl-PL" sz="1900" dirty="0" smtClean="0"/>
              <a:t>Instrumenty finansowania - </a:t>
            </a:r>
            <a:r>
              <a:rPr lang="en-US" sz="1900" i="1" dirty="0" smtClean="0">
                <a:solidFill>
                  <a:srgbClr val="002060"/>
                </a:solidFill>
              </a:rPr>
              <a:t>Funding Instruments</a:t>
            </a:r>
            <a:endParaRPr lang="pl-PL" sz="1900" i="1" dirty="0" smtClean="0">
              <a:solidFill>
                <a:srgbClr val="002060"/>
              </a:solidFill>
            </a:endParaRPr>
          </a:p>
          <a:p>
            <a:pPr algn="just"/>
            <a:r>
              <a:rPr lang="pl-PL" sz="1900" dirty="0" smtClean="0"/>
              <a:t>Zasoby ludzkie – </a:t>
            </a:r>
            <a:r>
              <a:rPr lang="pl-PL" sz="1900" i="1" dirty="0" err="1" smtClean="0">
                <a:solidFill>
                  <a:srgbClr val="002060"/>
                </a:solidFill>
              </a:rPr>
              <a:t>Human</a:t>
            </a:r>
            <a:r>
              <a:rPr lang="pl-PL" sz="1900" i="1" dirty="0" smtClean="0">
                <a:solidFill>
                  <a:srgbClr val="002060"/>
                </a:solidFill>
              </a:rPr>
              <a:t> Resources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</a:rPr>
              <a:t>Otwarta Nauka –</a:t>
            </a:r>
            <a:r>
              <a:rPr lang="pl-PL" sz="3200" i="1" dirty="0" err="1" smtClean="0">
                <a:solidFill>
                  <a:srgbClr val="002060"/>
                </a:solidFill>
              </a:rPr>
              <a:t>Task</a:t>
            </a:r>
            <a:r>
              <a:rPr lang="pl-PL" sz="3200" i="1" dirty="0" smtClean="0">
                <a:solidFill>
                  <a:srgbClr val="002060"/>
                </a:solidFill>
              </a:rPr>
              <a:t> </a:t>
            </a:r>
            <a:r>
              <a:rPr lang="pl-PL" sz="3200" i="1" dirty="0" err="1" smtClean="0">
                <a:solidFill>
                  <a:srgbClr val="002060"/>
                </a:solidFill>
              </a:rPr>
              <a:t>Force</a:t>
            </a:r>
            <a:r>
              <a:rPr lang="pl-PL" sz="3200" i="1" dirty="0" smtClean="0">
                <a:solidFill>
                  <a:srgbClr val="002060"/>
                </a:solidFill>
              </a:rPr>
              <a:t> </a:t>
            </a:r>
            <a:r>
              <a:rPr lang="pl-PL" sz="3200" i="1" dirty="0" err="1" smtClean="0">
                <a:solidFill>
                  <a:srgbClr val="002060"/>
                </a:solidFill>
              </a:rPr>
              <a:t>Open</a:t>
            </a:r>
            <a:r>
              <a:rPr lang="pl-PL" sz="3200" i="1" dirty="0" smtClean="0">
                <a:solidFill>
                  <a:srgbClr val="002060"/>
                </a:solidFill>
              </a:rPr>
              <a:t> Science </a:t>
            </a:r>
            <a:endParaRPr lang="pl-PL" sz="3200" i="1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79388" y="1196752"/>
            <a:ext cx="8857108" cy="46805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pl-PL" sz="2600" dirty="0" smtClean="0"/>
          </a:p>
          <a:p>
            <a:pPr>
              <a:buNone/>
            </a:pPr>
            <a:r>
              <a:rPr lang="pl-PL" sz="2600" b="1" dirty="0" smtClean="0"/>
              <a:t>	Etos naukowy: udostępnianie publikacji naukowych i wyników badań w otwartym dostępie całemu ogółowi społeczeństwa</a:t>
            </a:r>
          </a:p>
          <a:p>
            <a:pPr algn="just"/>
            <a:r>
              <a:rPr lang="pl-PL" sz="2300" b="1" dirty="0" smtClean="0"/>
              <a:t>Do roku 2020 </a:t>
            </a:r>
            <a:r>
              <a:rPr lang="pl-PL" sz="2300" dirty="0" smtClean="0"/>
              <a:t>ma zostać zapewniony 100% dostęp do publikacji naukowych: artykułów recenzowanych, monografii, raportów, materiałów konferencyjnych, książek, rozdziałów z książek, danych badawczych;</a:t>
            </a:r>
          </a:p>
          <a:p>
            <a:pPr algn="just"/>
            <a:r>
              <a:rPr lang="pl-PL" sz="2300" dirty="0" smtClean="0"/>
              <a:t>Dostęp dotyczy prac, których powstanie zostało sfinansowane przy użyciu pieniędzy publicznych;</a:t>
            </a:r>
          </a:p>
          <a:p>
            <a:r>
              <a:rPr lang="pl-PL" sz="2300" dirty="0" smtClean="0"/>
              <a:t>Korzyści: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300" dirty="0" smtClean="0"/>
              <a:t>Łatwiejsza i szybsza komunikacja naukowa między różnymi podmiotami: instytucjami naukowymi, sektorem przemysłowym, naukowcami zainteresowanymi tą samą tematyką badawczą)</a:t>
            </a:r>
          </a:p>
          <a:p>
            <a:pPr>
              <a:buFont typeface="Wingdings" pitchFamily="2" charset="2"/>
              <a:buChar char="ü"/>
            </a:pPr>
            <a:r>
              <a:rPr lang="pl-PL" sz="2300" dirty="0" smtClean="0"/>
              <a:t>Umiędzynarodowienie wyników badań</a:t>
            </a:r>
          </a:p>
          <a:p>
            <a:pPr>
              <a:buFont typeface="Wingdings" pitchFamily="2" charset="2"/>
              <a:buChar char="ü"/>
            </a:pPr>
            <a:r>
              <a:rPr lang="pl-PL" sz="2300" dirty="0" smtClean="0"/>
              <a:t>Bezpłatny dostęp do treści naukowych dla osób spoza środowiska naukowego: lekarzy, nauczycieli, przedsiębiorców i innych podmiotów</a:t>
            </a:r>
          </a:p>
          <a:p>
            <a:pPr>
              <a:buFont typeface="Wingdings" pitchFamily="2" charset="2"/>
              <a:buChar char="ü"/>
            </a:pPr>
            <a:r>
              <a:rPr lang="pl-PL" sz="2300" dirty="0" smtClean="0"/>
              <a:t>Łatwiejsza walka z nierzetelnością naukową</a:t>
            </a:r>
          </a:p>
          <a:p>
            <a:pPr>
              <a:buFont typeface="Wingdings" pitchFamily="2" charset="2"/>
              <a:buChar char="ü"/>
            </a:pPr>
            <a:r>
              <a:rPr lang="pl-PL" sz="2300" dirty="0" smtClean="0"/>
              <a:t>Publikacje w czasopismach otwartych są statystycznie częściej czytane i cytowane, niż te które są umieszczane w czasopismach wydawanych  tradycyjnie</a:t>
            </a:r>
          </a:p>
          <a:p>
            <a:pPr marL="355600" indent="-355600">
              <a:buFont typeface="Wingdings" pitchFamily="2" charset="2"/>
              <a:buChar char="ü"/>
              <a:tabLst>
                <a:tab pos="355600" algn="l"/>
              </a:tabLst>
            </a:pPr>
            <a:r>
              <a:rPr lang="pl-PL" sz="2300" dirty="0" smtClean="0"/>
              <a:t>Bardziej efektywna nauka, badania szybciej posuwają się naprzód</a:t>
            </a:r>
          </a:p>
          <a:p>
            <a:pPr algn="just"/>
            <a:endParaRPr lang="pl-PL" sz="2100" dirty="0" smtClean="0"/>
          </a:p>
          <a:p>
            <a:pPr>
              <a:buNone/>
            </a:pPr>
            <a:endParaRPr lang="pl-PL" sz="2600" b="1" dirty="0" smtClean="0"/>
          </a:p>
          <a:p>
            <a:endParaRPr lang="en-US" sz="2600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01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070992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</a:rPr>
              <a:t>Zespół ds. </a:t>
            </a:r>
            <a:r>
              <a:rPr lang="pl-PL" sz="3200" dirty="0" err="1" smtClean="0">
                <a:solidFill>
                  <a:srgbClr val="002060"/>
                </a:solidFill>
              </a:rPr>
              <a:t>Open</a:t>
            </a:r>
            <a:r>
              <a:rPr lang="pl-PL" sz="3200" dirty="0" smtClean="0">
                <a:solidFill>
                  <a:srgbClr val="002060"/>
                </a:solidFill>
              </a:rPr>
              <a:t> Science - zadania</a:t>
            </a:r>
            <a:endParaRPr lang="pl-PL" sz="3200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pPr lvl="0" algn="just"/>
            <a:endParaRPr lang="pl-PL" sz="3400" dirty="0" smtClean="0"/>
          </a:p>
          <a:p>
            <a:pPr lvl="0" algn="just"/>
            <a:r>
              <a:rPr lang="pl-PL" sz="3400" dirty="0" smtClean="0"/>
              <a:t>Promowanie polityki otwartego dostępu poprzez wspieranie procesów publikowania i archiwizowania materiałów naukowych w taki sposób by były one dostępne szerszemu ogółowi;</a:t>
            </a:r>
          </a:p>
          <a:p>
            <a:pPr lvl="0" algn="just"/>
            <a:r>
              <a:rPr lang="pl-PL" sz="3400" dirty="0" smtClean="0"/>
              <a:t>Stworzenie nowych modeli procesu wydawniczego, który umożliwiałby zrealizowanie zadania i jednocześnie uwzględniał interesy wydawców;</a:t>
            </a:r>
          </a:p>
          <a:p>
            <a:pPr lvl="0" algn="just"/>
            <a:r>
              <a:rPr lang="pl-PL" sz="3400" dirty="0" smtClean="0"/>
              <a:t>Opracowanie modeli finansowych wspierających publikowanie w czasopismach </a:t>
            </a:r>
            <a:r>
              <a:rPr lang="pl-PL" sz="3400" i="1" dirty="0" err="1" smtClean="0"/>
              <a:t>Open</a:t>
            </a:r>
            <a:r>
              <a:rPr lang="pl-PL" sz="3400" i="1" dirty="0" smtClean="0"/>
              <a:t> Access;</a:t>
            </a:r>
            <a:endParaRPr lang="pl-PL" sz="3400" dirty="0" smtClean="0"/>
          </a:p>
          <a:p>
            <a:pPr lvl="0" algn="just">
              <a:buNone/>
            </a:pPr>
            <a:r>
              <a:rPr lang="pl-PL" sz="3400" dirty="0" smtClean="0"/>
              <a:t>	Alternatywa: otwarcie nowych czasopism </a:t>
            </a:r>
            <a:r>
              <a:rPr lang="pl-PL" sz="3400" i="1" dirty="0" err="1" smtClean="0"/>
              <a:t>Open</a:t>
            </a:r>
            <a:r>
              <a:rPr lang="pl-PL" sz="3400" i="1" dirty="0" smtClean="0"/>
              <a:t> Access</a:t>
            </a:r>
            <a:r>
              <a:rPr lang="pl-PL" sz="3400" dirty="0" smtClean="0"/>
              <a:t>;</a:t>
            </a:r>
          </a:p>
          <a:p>
            <a:pPr lvl="0" algn="just"/>
            <a:r>
              <a:rPr lang="pl-PL" sz="3400" dirty="0" smtClean="0"/>
              <a:t>Przygotowywanie  dokumentów zawierających wytyczne dla kadry kierowniczej uniwersytetów oraz dla pracowników naukowych;</a:t>
            </a:r>
          </a:p>
          <a:p>
            <a:pPr algn="just"/>
            <a:r>
              <a:rPr lang="pl-PL" sz="3400" dirty="0" smtClean="0"/>
              <a:t>Systematyczne wprowadzanie na uczelniach polityki naukowej zorientowanej na </a:t>
            </a:r>
            <a:r>
              <a:rPr lang="pl-PL" sz="3400" i="1" dirty="0" err="1" smtClean="0"/>
              <a:t>Open</a:t>
            </a:r>
            <a:r>
              <a:rPr lang="pl-PL" sz="3400" i="1" dirty="0" smtClean="0"/>
              <a:t> Access- </a:t>
            </a:r>
            <a:r>
              <a:rPr lang="pl-PL" sz="3400" dirty="0" smtClean="0"/>
              <a:t>promowanie umieszczania dorobku w serwisach </a:t>
            </a:r>
            <a:r>
              <a:rPr lang="pl-PL" sz="3400" dirty="0" err="1" smtClean="0"/>
              <a:t>Open</a:t>
            </a:r>
            <a:r>
              <a:rPr lang="pl-PL" sz="3400" dirty="0" smtClean="0"/>
              <a:t> Access;</a:t>
            </a:r>
          </a:p>
          <a:p>
            <a:pPr lvl="0" algn="just"/>
            <a:r>
              <a:rPr lang="pl-PL" sz="3400" dirty="0" smtClean="0"/>
              <a:t>Warsztaty z zakresu prawa autorskiego-informowanie autorów odnośnie ich praw autorskich</a:t>
            </a:r>
          </a:p>
          <a:p>
            <a:pPr lvl="0" algn="just"/>
            <a:r>
              <a:rPr lang="pl-PL" sz="3400" dirty="0" smtClean="0"/>
              <a:t>Wspieranie rozwoju repozytoriów naukowych;</a:t>
            </a:r>
          </a:p>
          <a:p>
            <a:pPr lvl="0" algn="just"/>
            <a:r>
              <a:rPr lang="pl-PL" sz="3400" dirty="0" smtClean="0"/>
              <a:t>Dzielenie się dobrymi praktykami i doświadczeniami podczas spotkań;</a:t>
            </a:r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</a:rPr>
              <a:t>Zespół  </a:t>
            </a:r>
            <a:r>
              <a:rPr lang="pl-PL" sz="3200" dirty="0" err="1" smtClean="0">
                <a:solidFill>
                  <a:srgbClr val="002060"/>
                </a:solidFill>
              </a:rPr>
              <a:t>Task</a:t>
            </a:r>
            <a:r>
              <a:rPr lang="pl-PL" sz="3200" dirty="0" smtClean="0">
                <a:solidFill>
                  <a:srgbClr val="002060"/>
                </a:solidFill>
              </a:rPr>
              <a:t> </a:t>
            </a:r>
            <a:r>
              <a:rPr lang="pl-PL" sz="3200" dirty="0" err="1" smtClean="0">
                <a:solidFill>
                  <a:srgbClr val="002060"/>
                </a:solidFill>
              </a:rPr>
              <a:t>Force</a:t>
            </a:r>
            <a:r>
              <a:rPr lang="pl-PL" sz="3200" dirty="0" smtClean="0">
                <a:solidFill>
                  <a:srgbClr val="002060"/>
                </a:solidFill>
              </a:rPr>
              <a:t> </a:t>
            </a:r>
            <a:r>
              <a:rPr lang="pl-PL" sz="3200" dirty="0" err="1" smtClean="0">
                <a:solidFill>
                  <a:srgbClr val="002060"/>
                </a:solidFill>
              </a:rPr>
              <a:t>Open</a:t>
            </a:r>
            <a:r>
              <a:rPr lang="pl-PL" sz="3200" dirty="0" smtClean="0">
                <a:solidFill>
                  <a:srgbClr val="002060"/>
                </a:solidFill>
              </a:rPr>
              <a:t> Science </a:t>
            </a:r>
            <a:endParaRPr lang="pl-PL" sz="3200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W czerwcu 2017 roku nastąpił podział zespołu na dwie podgrupy:</a:t>
            </a:r>
          </a:p>
          <a:p>
            <a:pPr>
              <a:buNone/>
            </a:pPr>
            <a:endParaRPr lang="pl-PL" sz="1600" dirty="0" smtClean="0"/>
          </a:p>
          <a:p>
            <a:r>
              <a:rPr lang="pl-PL" sz="2000" b="1" dirty="0" smtClean="0"/>
              <a:t>Zespół ds. </a:t>
            </a:r>
            <a:r>
              <a:rPr lang="pl-PL" sz="2000" b="1" dirty="0" err="1" smtClean="0"/>
              <a:t>Open</a:t>
            </a:r>
            <a:r>
              <a:rPr lang="pl-PL" sz="2000" b="1" dirty="0" smtClean="0"/>
              <a:t> Access</a:t>
            </a:r>
          </a:p>
          <a:p>
            <a:pPr>
              <a:buNone/>
            </a:pPr>
            <a:r>
              <a:rPr lang="pl-PL" sz="1600" dirty="0" smtClean="0"/>
              <a:t>	zajmuje się problematyką otwartego publikowania</a:t>
            </a:r>
          </a:p>
          <a:p>
            <a:pPr>
              <a:buNone/>
            </a:pPr>
            <a:endParaRPr lang="pl-PL" sz="1600" dirty="0" smtClean="0"/>
          </a:p>
          <a:p>
            <a:r>
              <a:rPr lang="pl-PL" sz="2000" b="1" dirty="0" smtClean="0"/>
              <a:t>Zespół ds. RDM (</a:t>
            </a:r>
            <a:r>
              <a:rPr lang="pl-PL" sz="2000" b="1" dirty="0" err="1" smtClean="0"/>
              <a:t>Research</a:t>
            </a:r>
            <a:r>
              <a:rPr lang="pl-PL" sz="2000" b="1" dirty="0" smtClean="0"/>
              <a:t> Data Management)</a:t>
            </a:r>
          </a:p>
          <a:p>
            <a:pPr>
              <a:buNone/>
            </a:pPr>
            <a:r>
              <a:rPr lang="pl-PL" sz="1600" dirty="0" smtClean="0"/>
              <a:t>       zajmuje się problematyką zarządzania danymi badawczymi</a:t>
            </a:r>
          </a:p>
          <a:p>
            <a:pPr>
              <a:buNone/>
            </a:pPr>
            <a:endParaRPr lang="pl-PL" sz="1600" dirty="0" smtClean="0"/>
          </a:p>
          <a:p>
            <a:pPr lvl="0">
              <a:buNone/>
            </a:pPr>
            <a:r>
              <a:rPr lang="pl-PL" sz="1600" dirty="0" smtClean="0"/>
              <a:t>      Członkowie zespołu spotykają się dwa razy w roku w celu wymiany doświadczeń związanych z pracami prowadzonymi w kierunku polityki </a:t>
            </a:r>
            <a:r>
              <a:rPr lang="pl-PL" sz="1600" i="1" dirty="0" err="1" smtClean="0"/>
              <a:t>Open</a:t>
            </a:r>
            <a:r>
              <a:rPr lang="pl-PL" sz="1600" i="1" dirty="0" smtClean="0"/>
              <a:t> Access </a:t>
            </a:r>
            <a:r>
              <a:rPr lang="pl-PL" sz="1600" dirty="0" smtClean="0"/>
              <a:t>i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Research</a:t>
            </a:r>
            <a:r>
              <a:rPr lang="pl-PL" sz="1600" i="1" dirty="0" smtClean="0"/>
              <a:t> Data Management</a:t>
            </a:r>
            <a:endParaRPr lang="pl-PL" sz="1600" dirty="0" smtClean="0"/>
          </a:p>
          <a:p>
            <a:pPr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0839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Prezentacja1</Template>
  <TotalTime>1956</TotalTime>
  <Words>1242</Words>
  <Application>Microsoft Office PowerPoint</Application>
  <PresentationFormat>Pokaz na ekranie (4:3)</PresentationFormat>
  <Paragraphs>197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16</vt:i4>
      </vt:variant>
      <vt:variant>
        <vt:lpstr>Tytuły slajdów</vt:lpstr>
      </vt:variant>
      <vt:variant>
        <vt:i4>14</vt:i4>
      </vt:variant>
    </vt:vector>
  </HeadingPairs>
  <TitlesOfParts>
    <vt:vector size="34" baseType="lpstr">
      <vt:lpstr>Arial</vt:lpstr>
      <vt:lpstr>Calibri</vt:lpstr>
      <vt:lpstr>Verdana</vt:lpstr>
      <vt:lpstr>Wingdings</vt:lpstr>
      <vt:lpstr>Prezentacja1</vt:lpstr>
      <vt:lpstr>14_Projekt niestandardowy</vt:lpstr>
      <vt:lpstr>13_Projekt niestandardowy</vt:lpstr>
      <vt:lpstr>12_Projekt niestandardowy</vt:lpstr>
      <vt:lpstr>11_Projekt niestandardowy</vt:lpstr>
      <vt:lpstr>10_Projekt niestandardowy</vt:lpstr>
      <vt:lpstr>9_Projekt niestandardowy</vt:lpstr>
      <vt:lpstr>8_Projekt niestandardowy</vt:lpstr>
      <vt:lpstr>7_Projekt niestandardowy</vt:lpstr>
      <vt:lpstr>6_Projekt niestandardowy</vt:lpstr>
      <vt:lpstr>5_Projekt niestandardowy</vt:lpstr>
      <vt:lpstr>3_Projekt niestandardowy</vt:lpstr>
      <vt:lpstr>1_Projekt niestandardowy</vt:lpstr>
      <vt:lpstr>4_Projekt niestandardowy</vt:lpstr>
      <vt:lpstr>2_Projekt niestandardowy</vt:lpstr>
      <vt:lpstr>Projekt niestandardowy</vt:lpstr>
      <vt:lpstr>Prezentacja programu PowerPoint</vt:lpstr>
      <vt:lpstr>CESAER - Conference of European Schools for Advanced Engineering Education and Research</vt:lpstr>
      <vt:lpstr>CESAER - państwa członkowskie </vt:lpstr>
      <vt:lpstr>Instytucje członkowskie (wybrane)</vt:lpstr>
      <vt:lpstr>  CESAER – cele edukacyjne, społeczne, polityczne   </vt:lpstr>
      <vt:lpstr> Strategia działania –zespoły zadaniowe Task Forces</vt:lpstr>
      <vt:lpstr>Otwarta Nauka –Task Force Open Science </vt:lpstr>
      <vt:lpstr>Zespół ds. Open Science - zadania</vt:lpstr>
      <vt:lpstr>Zespół  Task Force Open Science </vt:lpstr>
      <vt:lpstr>Polityka Open Access w krajach europejskich</vt:lpstr>
      <vt:lpstr>Polityka Open Access w krajach europejskich</vt:lpstr>
      <vt:lpstr>Holandia – 4TU.Centre for Research Data Politechnika w Delft </vt:lpstr>
      <vt:lpstr>Kwestia otwartych danych badawczych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Tomaszczak</dc:creator>
  <cp:lastModifiedBy>Renata Tomaszczak</cp:lastModifiedBy>
  <cp:revision>546</cp:revision>
  <dcterms:created xsi:type="dcterms:W3CDTF">2017-04-26T11:49:15Z</dcterms:created>
  <dcterms:modified xsi:type="dcterms:W3CDTF">2019-05-17T09:28:33Z</dcterms:modified>
</cp:coreProperties>
</file>